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8"/>
  </p:notesMasterIdLst>
  <p:sldIdLst>
    <p:sldId id="256" r:id="rId5"/>
    <p:sldId id="258" r:id="rId6"/>
    <p:sldId id="278" r:id="rId7"/>
    <p:sldId id="275" r:id="rId8"/>
    <p:sldId id="279" r:id="rId9"/>
    <p:sldId id="276" r:id="rId10"/>
    <p:sldId id="277" r:id="rId11"/>
    <p:sldId id="281" r:id="rId12"/>
    <p:sldId id="283" r:id="rId13"/>
    <p:sldId id="282" r:id="rId14"/>
    <p:sldId id="284" r:id="rId15"/>
    <p:sldId id="285" r:id="rId16"/>
    <p:sldId id="286" r:id="rId17"/>
    <p:sldId id="287" r:id="rId18"/>
    <p:sldId id="288" r:id="rId19"/>
    <p:sldId id="289" r:id="rId20"/>
    <p:sldId id="280" r:id="rId21"/>
    <p:sldId id="290" r:id="rId22"/>
    <p:sldId id="292" r:id="rId23"/>
    <p:sldId id="293" r:id="rId24"/>
    <p:sldId id="294" r:id="rId25"/>
    <p:sldId id="295" r:id="rId26"/>
    <p:sldId id="291" r:id="rId27"/>
    <p:sldId id="296" r:id="rId28"/>
    <p:sldId id="297" r:id="rId29"/>
    <p:sldId id="298" r:id="rId30"/>
    <p:sldId id="729" r:id="rId31"/>
    <p:sldId id="732" r:id="rId32"/>
    <p:sldId id="733" r:id="rId33"/>
    <p:sldId id="805" r:id="rId34"/>
    <p:sldId id="806" r:id="rId35"/>
    <p:sldId id="807" r:id="rId36"/>
    <p:sldId id="8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3AD"/>
    <a:srgbClr val="F8F8B8"/>
    <a:srgbClr val="95F747"/>
    <a:srgbClr val="BFBFBF"/>
    <a:srgbClr val="7A7B73"/>
    <a:srgbClr val="7E7D77"/>
    <a:srgbClr val="7F7F7A"/>
    <a:srgbClr val="777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F80B2-D6B9-0F2C-D5F3-A097858EFCF2}" v="3" dt="2025-12-12T21:33:26.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6" autoAdjust="0"/>
    <p:restoredTop sz="70588" autoAdjust="0"/>
  </p:normalViewPr>
  <p:slideViewPr>
    <p:cSldViewPr snapToGrid="0">
      <p:cViewPr varScale="1">
        <p:scale>
          <a:sx n="108" d="100"/>
          <a:sy n="108" d="100"/>
        </p:scale>
        <p:origin x="2118" y="15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er, Gabrielle" userId="S::x63d979@msu.montana.edu::4d52657d-2fdb-4951-b008-111ce2551888" providerId="AD" clId="Web-{986F80B2-D6B9-0F2C-D5F3-A097858EFCF2}"/>
    <pc:docChg chg="modSld">
      <pc:chgData name="Jawer, Gabrielle" userId="S::x63d979@msu.montana.edu::4d52657d-2fdb-4951-b008-111ce2551888" providerId="AD" clId="Web-{986F80B2-D6B9-0F2C-D5F3-A097858EFCF2}" dt="2025-12-12T21:33:26.230" v="2" actId="1076"/>
      <pc:docMkLst>
        <pc:docMk/>
      </pc:docMkLst>
      <pc:sldChg chg="modSp">
        <pc:chgData name="Jawer, Gabrielle" userId="S::x63d979@msu.montana.edu::4d52657d-2fdb-4951-b008-111ce2551888" providerId="AD" clId="Web-{986F80B2-D6B9-0F2C-D5F3-A097858EFCF2}" dt="2025-12-12T21:33:26.230" v="2" actId="1076"/>
        <pc:sldMkLst>
          <pc:docMk/>
          <pc:sldMk cId="480200712" sldId="298"/>
        </pc:sldMkLst>
        <pc:spChg chg="mod">
          <ac:chgData name="Jawer, Gabrielle" userId="S::x63d979@msu.montana.edu::4d52657d-2fdb-4951-b008-111ce2551888" providerId="AD" clId="Web-{986F80B2-D6B9-0F2C-D5F3-A097858EFCF2}" dt="2025-12-12T21:33:26.230" v="2" actId="1076"/>
          <ac:spMkLst>
            <pc:docMk/>
            <pc:sldMk cId="480200712" sldId="298"/>
            <ac:spMk id="5" creationId="{D61BD88F-1417-0AE0-8786-F1438C443170}"/>
          </ac:spMkLst>
        </pc:spChg>
        <pc:spChg chg="mod">
          <ac:chgData name="Jawer, Gabrielle" userId="S::x63d979@msu.montana.edu::4d52657d-2fdb-4951-b008-111ce2551888" providerId="AD" clId="Web-{986F80B2-D6B9-0F2C-D5F3-A097858EFCF2}" dt="2025-12-12T21:33:23.167" v="1" actId="1076"/>
          <ac:spMkLst>
            <pc:docMk/>
            <pc:sldMk cId="480200712" sldId="298"/>
            <ac:spMk id="7" creationId="{976D2A8A-4141-DFFE-AB6A-5FBFA17134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9BE5C-08B1-4CFF-B252-4A1B7093CB33}"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1F31D-E9A6-419F-9F94-DB0FC012B57B}" type="slidenum">
              <a:rPr lang="en-US" smtClean="0"/>
              <a:t>‹#›</a:t>
            </a:fld>
            <a:endParaRPr lang="en-US"/>
          </a:p>
        </p:txBody>
      </p:sp>
    </p:spTree>
    <p:extLst>
      <p:ext uri="{BB962C8B-B14F-4D97-AF65-F5344CB8AC3E}">
        <p14:creationId xmlns:p14="http://schemas.microsoft.com/office/powerpoint/2010/main" val="219201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a:t>
            </a:r>
            <a:r>
              <a:rPr lang="en-US" sz="1200" kern="1200" dirty="0">
                <a:solidFill>
                  <a:schemeClr val="tx1"/>
                </a:solidFill>
                <a:effectLst/>
                <a:latin typeface="+mn-lt"/>
                <a:ea typeface="+mn-ea"/>
                <a:cs typeface="+mn-cs"/>
              </a:rPr>
              <a:t>This work has been conducted as part of a one semester Montana State University undergraduate research course, led by Dr. Adam Sigler with support from me, Gabrielle Jawer. Samuel Gabrielson and Wesley Cousin are the undergraduate students who analyzed the volunteer collected monitoring data, and they’ve done some amazing work this semester.</a:t>
            </a:r>
          </a:p>
          <a:p>
            <a:r>
              <a:rPr lang="en-US" sz="1200" kern="1200" dirty="0">
                <a:solidFill>
                  <a:schemeClr val="tx1"/>
                </a:solidFill>
                <a:effectLst/>
                <a:latin typeface="+mn-lt"/>
                <a:ea typeface="+mn-ea"/>
                <a:cs typeface="+mn-cs"/>
              </a:rPr>
              <a:t>This project was conducted in consultation with representatives of the Carbon County Resource Council, and it was supported by funding and comments from Montana Department of Environmental Quality (MDEQ).</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Rock Creek is a 55-mile-long tributary to the Clarks Fork Yellowstone River. It begins high in the Absaroka Beartooth Wilderness and flows through National Forest Land, as well as the towns of Red Lodge, Fox, Roberts, Joliet, and Boyd. It also flows through multiple subdivisions, farms, and ranches before merging with the Clarks Fork Yellowstone River south of Laurel, MT. Rock Creek runs along highway 212 for most of its length with adjacent land uses including residential development, cultivated crops, and pasture/hay land. Red Lodge Creek and Clear Creek are additional tributaries covered under this project. </a:t>
            </a:r>
            <a:endParaRPr lang="en-US" dirty="0"/>
          </a:p>
        </p:txBody>
      </p:sp>
      <p:sp>
        <p:nvSpPr>
          <p:cNvPr id="4" name="Slide Number Placeholder 3"/>
          <p:cNvSpPr>
            <a:spLocks noGrp="1"/>
          </p:cNvSpPr>
          <p:nvPr>
            <p:ph type="sldNum" sz="quarter" idx="5"/>
          </p:nvPr>
        </p:nvSpPr>
        <p:spPr/>
        <p:txBody>
          <a:bodyPr/>
          <a:lstStyle/>
          <a:p>
            <a:fld id="{63E1F31D-E9A6-419F-9F94-DB0FC012B57B}" type="slidenum">
              <a:rPr lang="en-US" smtClean="0"/>
              <a:t>1</a:t>
            </a:fld>
            <a:endParaRPr lang="en-US"/>
          </a:p>
        </p:txBody>
      </p:sp>
    </p:spTree>
    <p:extLst>
      <p:ext uri="{BB962C8B-B14F-4D97-AF65-F5344CB8AC3E}">
        <p14:creationId xmlns:p14="http://schemas.microsoft.com/office/powerpoint/2010/main" val="216556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7AAD-3F24-5FDB-4C63-4953ED954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BBEF7-E866-96B4-F9C0-DC0FD9E6A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3B344-D28B-A9C8-E4AB-8B9426667E0D}"/>
              </a:ext>
            </a:extLst>
          </p:cNvPr>
          <p:cNvSpPr>
            <a:spLocks noGrp="1"/>
          </p:cNvSpPr>
          <p:nvPr>
            <p:ph type="body" idx="1"/>
          </p:nvPr>
        </p:nvSpPr>
        <p:spPr/>
        <p:txBody>
          <a:bodyPr/>
          <a:lstStyle/>
          <a:p>
            <a:r>
              <a:rPr lang="en-US" dirty="0"/>
              <a:t>Here’s a map showing the ecoregion boundaries.</a:t>
            </a:r>
          </a:p>
        </p:txBody>
      </p:sp>
      <p:sp>
        <p:nvSpPr>
          <p:cNvPr id="4" name="Slide Number Placeholder 3">
            <a:extLst>
              <a:ext uri="{FF2B5EF4-FFF2-40B4-BE49-F238E27FC236}">
                <a16:creationId xmlns:a16="http://schemas.microsoft.com/office/drawing/2014/main" id="{913B2E3D-E9C7-0979-56BB-7E59CF6367B6}"/>
              </a:ext>
            </a:extLst>
          </p:cNvPr>
          <p:cNvSpPr>
            <a:spLocks noGrp="1"/>
          </p:cNvSpPr>
          <p:nvPr>
            <p:ph type="sldNum" sz="quarter" idx="5"/>
          </p:nvPr>
        </p:nvSpPr>
        <p:spPr/>
        <p:txBody>
          <a:bodyPr/>
          <a:lstStyle/>
          <a:p>
            <a:fld id="{63E1F31D-E9A6-419F-9F94-DB0FC012B57B}" type="slidenum">
              <a:rPr lang="en-US" smtClean="0"/>
              <a:t>10</a:t>
            </a:fld>
            <a:endParaRPr lang="en-US"/>
          </a:p>
        </p:txBody>
      </p:sp>
    </p:spTree>
    <p:extLst>
      <p:ext uri="{BB962C8B-B14F-4D97-AF65-F5344CB8AC3E}">
        <p14:creationId xmlns:p14="http://schemas.microsoft.com/office/powerpoint/2010/main" val="137152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117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05CE8-4E06-469B-C74C-1437C8551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F6EE2-F2CA-60EA-1015-3A4842DDC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CE645-FDDA-E68D-CC5D-A2A0EFE75600}"/>
              </a:ext>
            </a:extLst>
          </p:cNvPr>
          <p:cNvSpPr>
            <a:spLocks noGrp="1"/>
          </p:cNvSpPr>
          <p:nvPr>
            <p:ph type="body" idx="1"/>
          </p:nvPr>
        </p:nvSpPr>
        <p:spPr/>
        <p:txBody>
          <a:bodyPr/>
          <a:lstStyle/>
          <a:p>
            <a:r>
              <a:rPr lang="en-US" dirty="0"/>
              <a:t>Total nitrogen (TN) concentrations ranged from 0.13 mg/L to 2.22 mg/L across the sites (Figure 4). The three uppermost sampling sites (Rock Creek near F.S. Boundary, WF Rock Creek at Silver Run Bridge, and WF Rock Creek) had lower median TN concentrations (0.19 to 0.20 mg/L) than the downstream sites (0.24 to 0.57 mg/L). The highest median (0.57 mg/L), mean (0.66 mg/L), and outlier (2.22 mg/L) concentrations were observed at Clear Creek. </a:t>
            </a:r>
            <a:r>
              <a:rPr lang="en-US" dirty="0">
                <a:solidFill>
                  <a:srgbClr val="222222"/>
                </a:solidFill>
                <a:highlight>
                  <a:srgbClr val="FFFFFF"/>
                </a:highlight>
              </a:rPr>
              <a:t>shading is for “reference sites” during “growing season” months, which is “July August and September.”</a:t>
            </a:r>
            <a:endParaRPr lang="en-US" dirty="0"/>
          </a:p>
          <a:p>
            <a:endParaRPr lang="en-US" dirty="0"/>
          </a:p>
        </p:txBody>
      </p:sp>
      <p:sp>
        <p:nvSpPr>
          <p:cNvPr id="4" name="Slide Number Placeholder 3">
            <a:extLst>
              <a:ext uri="{FF2B5EF4-FFF2-40B4-BE49-F238E27FC236}">
                <a16:creationId xmlns:a16="http://schemas.microsoft.com/office/drawing/2014/main" id="{9C6F9601-5AAB-C478-5D10-673F43BA29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354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Nitrate-N concentrations ranged from non-detect (&lt;0.0015 mg/L) to 0.63 mg/L (Figure 5). All sites besides Red Lodge creek had a concentration above the 0.1 mg/L threshold . The upstream most six sites had a median and mean concentration above the threshold, while the lower five sites were below this threshold. Clear Creek had the highest median (0.23 mg/L) and mean (0.27 mg/L) concentrations, and the largest variability in concentrations with a range of 0.02 to 0.63 mg/L.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519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kern="100" dirty="0">
                <a:solidFill>
                  <a:srgbClr val="000000"/>
                </a:solidFill>
                <a:effectLst/>
                <a:latin typeface="Aptos"/>
                <a:ea typeface="Aptos" panose="020B0004020202020204" pitchFamily="34" charset="0"/>
                <a:cs typeface="Aptos" panose="020B0004020202020204" pitchFamily="34" charset="0"/>
              </a:rPr>
              <a:t>Across all sites and samples, only 14% of variability in nitrate is correlated to variability in TN. However, all five samples with TN greater than 1.5 were collected on May 30</a:t>
            </a:r>
            <a:r>
              <a:rPr lang="en-US" sz="1800" kern="100" baseline="30000" dirty="0">
                <a:solidFill>
                  <a:srgbClr val="000000"/>
                </a:solidFill>
                <a:effectLst/>
                <a:latin typeface="Aptos"/>
                <a:ea typeface="Aptos" panose="020B0004020202020204" pitchFamily="34" charset="0"/>
                <a:cs typeface="Aptos" panose="020B0004020202020204" pitchFamily="34" charset="0"/>
              </a:rPr>
              <a:t>th</a:t>
            </a:r>
            <a:r>
              <a:rPr lang="en-US" sz="1800" kern="100" dirty="0">
                <a:solidFill>
                  <a:srgbClr val="000000"/>
                </a:solidFill>
                <a:effectLst/>
                <a:latin typeface="Aptos"/>
                <a:ea typeface="Aptos" panose="020B0004020202020204" pitchFamily="34" charset="0"/>
                <a:cs typeface="Aptos" panose="020B0004020202020204" pitchFamily="34" charset="0"/>
              </a:rPr>
              <a:t> of 2022 (from Rock at Joliet, Rockvale, Roberts, Boyd, and Clear Creek; Figure 6A). If those five observations are omitted from the regression, the r</a:t>
            </a:r>
            <a:r>
              <a:rPr lang="en-US" sz="1800" kern="100" baseline="30000" dirty="0">
                <a:solidFill>
                  <a:srgbClr val="000000"/>
                </a:solidFill>
                <a:effectLst/>
                <a:latin typeface="Aptos"/>
                <a:ea typeface="Aptos" panose="020B0004020202020204" pitchFamily="34" charset="0"/>
                <a:cs typeface="Aptos" panose="020B0004020202020204" pitchFamily="34" charset="0"/>
              </a:rPr>
              <a:t>2</a:t>
            </a:r>
            <a:r>
              <a:rPr lang="en-US" sz="1800" kern="100" dirty="0">
                <a:solidFill>
                  <a:srgbClr val="000000"/>
                </a:solidFill>
                <a:effectLst/>
                <a:latin typeface="Aptos"/>
                <a:ea typeface="Aptos" panose="020B0004020202020204" pitchFamily="34" charset="0"/>
                <a:cs typeface="Aptos" panose="020B0004020202020204" pitchFamily="34" charset="0"/>
              </a:rPr>
              <a:t> value increases to 0.35 and the slope increases to 0.42</a:t>
            </a:r>
            <a:r>
              <a:rPr lang="en-US" sz="1800" kern="100" dirty="0">
                <a:solidFill>
                  <a:srgbClr val="000000"/>
                </a:solidFill>
                <a:latin typeface="Aptos"/>
                <a:ea typeface="Aptos" panose="020B0004020202020204" pitchFamily="34" charset="0"/>
                <a:cs typeface="Aptos" panose="020B0004020202020204" pitchFamily="34" charset="0"/>
              </a:rPr>
              <a:t>. </a:t>
            </a:r>
            <a:r>
              <a:rPr lang="en-US" kern="100" dirty="0">
                <a:solidFill>
                  <a:srgbClr val="000000"/>
                </a:solidFill>
              </a:rPr>
              <a:t>Nitrate relative to TN is more consistently high for the two headwaters sites where the regression slopes indicate ~88% of TN at Silver run is nitrate and ~72% at FS Boundary (Figure 6B). </a:t>
            </a:r>
            <a:endParaRPr lang="en-US" sz="1800" kern="100" dirty="0">
              <a:effectLst/>
              <a:latin typeface="Aptos"/>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257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This regression shows flow vs Nitrate at the FS Boundary site. This depicts a negative relationship meaning and an r^2 value of 0.51, meaning that ~51% of the variability in Nitrate can be predicted by variation in flow. Higher flow leads to lower nitrate concentrations and vice versa.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82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sample site sub-watershed with the highest septic density was Rock Creek at Fox, with 4.4 septic systems per 100 acres, while no septic systems were identified upstream from the two headwater sites (Table 2). Rock Creek near Gibson Bridge had the highest number of septic systems across watersheds at 2,227, which is implicit in the calculation because the Gibson Bridge watershed encompasses all other site sub-watersheds. The Clear Creek sub-watershed had the highest percent developed area at 4.8%, and the headwater sites had the lowest percent development areas (0.5 to 0.6%). Percent pasture land ranged from zero for headwater sites to 25% for the Clear Creek site sub-watershed. Cultivated crop area across the sample site watersheds ranged from zero at the two headwater sites to 7.1% for the Clear Creek site.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24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There were no significant relationships between land use characteristics and mean nitrate concentrations for the 11 site sub-watersheds (Figure 18; all p values &gt; 0.1).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513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In contrast, mean TN concentration had a significant positive correlation to three of the four land use metrics assessed (cultivated crops, pasture/hay, and developed land). Septic density did not have a significant relationship with the mean total N concentrations.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293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a:t>
            </a:r>
            <a:r>
              <a:rPr lang="en-US" sz="1200" kern="1200" dirty="0">
                <a:solidFill>
                  <a:schemeClr val="tx1"/>
                </a:solidFill>
                <a:effectLst/>
                <a:latin typeface="+mn-lt"/>
                <a:ea typeface="+mn-ea"/>
                <a:cs typeface="+mn-cs"/>
              </a:rPr>
              <a:t>This work has been conducted as part of a one semester Montana State University undergraduate research course, led by Dr. Adam Sigler with support from me, Gabrielle Jawer. Samuel Gabrielson and Wesley Cousin are the undergraduate students assigned to the CCRC monitoring program for the course, and they’ve done some amazing work this semester.</a:t>
            </a:r>
          </a:p>
          <a:p>
            <a:r>
              <a:rPr lang="en-US" sz="1200" kern="1200" dirty="0">
                <a:solidFill>
                  <a:schemeClr val="tx1"/>
                </a:solidFill>
                <a:effectLst/>
                <a:latin typeface="+mn-lt"/>
                <a:ea typeface="+mn-ea"/>
                <a:cs typeface="+mn-cs"/>
              </a:rPr>
              <a:t>This project was conducted in consultation with representatives of the Carbon County Resource Council, a group of citizens who care about the responsible use of water resources with the goal of finding solutions to environmental issues that impact quality of life in proximity to Rock Creek, and it was supported by funding from Montana Department of Environmental Quality (MDEQ); Abbie Ebert with MDEQ provided valuable comments on report drafts.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Rock Creek is a 55-mile-long tributary to the Clarks Fork Yellowstone River. It begins high in the Absaroka Beartooth Wilderness and flows through National Forest Land, as well as the towns of Red Lodge, Fox, Roberts, Joliet, and Boyd. It also flows through multiple subdivisions, farms, and ranches before merging with the Clarks Fork Yellowstone River south of Laurel, MT. Rock Creek runs along highway 212 for most of its length with adjacent land uses including residential development, cultivated crops, and pasture/hay land. Red Lodge Creek and Clear Creek are additional tributaries covered under this project. Flows in Red Lodge Creek are affected by storage and release from the Cooney Reservoir dam. In late summer, Rock Creek sometimes experiences dewatering along the reach from Rockvale downstream to its confluence with the Clarks Fork Yellowstone River.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1F31D-E9A6-419F-9F94-DB0FC012B5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556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CCRC collects water quality data by participating in Monitoring Montana Waters (MMW) Volunteer Water Quality Program. The group’s mission is to provide useful data to promote better stewardship of Rock Creek. Each sampling project is guided by a Sampling and Analysis Plan. CCRC’s 2024 Sampling and Analysis Plan included these four goals: (read goals)</a:t>
            </a:r>
          </a:p>
          <a:p>
            <a:endParaRPr lang="en-US" dirty="0"/>
          </a:p>
        </p:txBody>
      </p:sp>
      <p:sp>
        <p:nvSpPr>
          <p:cNvPr id="4" name="Slide Number Placeholder 3"/>
          <p:cNvSpPr>
            <a:spLocks noGrp="1"/>
          </p:cNvSpPr>
          <p:nvPr>
            <p:ph type="sldNum" sz="quarter" idx="5"/>
          </p:nvPr>
        </p:nvSpPr>
        <p:spPr/>
        <p:txBody>
          <a:bodyPr/>
          <a:lstStyle/>
          <a:p>
            <a:fld id="{63E1F31D-E9A6-419F-9F94-DB0FC012B57B}" type="slidenum">
              <a:rPr lang="en-US" smtClean="0"/>
              <a:t>2</a:t>
            </a:fld>
            <a:endParaRPr lang="en-US"/>
          </a:p>
        </p:txBody>
      </p:sp>
    </p:spTree>
    <p:extLst>
      <p:ext uri="{BB962C8B-B14F-4D97-AF65-F5344CB8AC3E}">
        <p14:creationId xmlns:p14="http://schemas.microsoft.com/office/powerpoint/2010/main" val="203775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accomplish these goals, CCRC made field measurements and collected water samples at 11 sites analyzing samples for the parameters shown, starting in 2022. We downloaded their data from the National Water Quality Exchange, where it’s uploaded for long term storage. Here’s a quick table to show an overview of the data we analyzed in this project.</a:t>
            </a:r>
          </a:p>
        </p:txBody>
      </p:sp>
      <p:sp>
        <p:nvSpPr>
          <p:cNvPr id="4" name="Slide Number Placeholder 3"/>
          <p:cNvSpPr>
            <a:spLocks noGrp="1"/>
          </p:cNvSpPr>
          <p:nvPr>
            <p:ph type="sldNum" sz="quarter" idx="5"/>
          </p:nvPr>
        </p:nvSpPr>
        <p:spPr/>
        <p:txBody>
          <a:bodyPr/>
          <a:lstStyle/>
          <a:p>
            <a:fld id="{63E1F31D-E9A6-419F-9F94-DB0FC012B57B}" type="slidenum">
              <a:rPr lang="en-US" smtClean="0"/>
              <a:t>3</a:t>
            </a:fld>
            <a:endParaRPr lang="en-US"/>
          </a:p>
        </p:txBody>
      </p:sp>
    </p:spTree>
    <p:extLst>
      <p:ext uri="{BB962C8B-B14F-4D97-AF65-F5344CB8AC3E}">
        <p14:creationId xmlns:p14="http://schemas.microsoft.com/office/powerpoint/2010/main" val="246459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group’s 11 sampling sites are shown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E1F31D-E9A6-419F-9F94-DB0FC012B57B}" type="slidenum">
              <a:rPr lang="en-US" smtClean="0"/>
              <a:t>4</a:t>
            </a:fld>
            <a:endParaRPr lang="en-US"/>
          </a:p>
        </p:txBody>
      </p:sp>
    </p:spTree>
    <p:extLst>
      <p:ext uri="{BB962C8B-B14F-4D97-AF65-F5344CB8AC3E}">
        <p14:creationId xmlns:p14="http://schemas.microsoft.com/office/powerpoint/2010/main" val="377097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DNRC flow gage at W Fork Rock Creek Silver Run Bridge, and there’s a USGS flow gage at Rock Creek near Forest Service Boundary. These data allow us to examine how flow relates to various water quality parameters at these sites, but not the others.</a:t>
            </a:r>
          </a:p>
        </p:txBody>
      </p:sp>
      <p:sp>
        <p:nvSpPr>
          <p:cNvPr id="4" name="Slide Number Placeholder 3"/>
          <p:cNvSpPr>
            <a:spLocks noGrp="1"/>
          </p:cNvSpPr>
          <p:nvPr>
            <p:ph type="sldNum" sz="quarter" idx="5"/>
          </p:nvPr>
        </p:nvSpPr>
        <p:spPr/>
        <p:txBody>
          <a:bodyPr/>
          <a:lstStyle/>
          <a:p>
            <a:fld id="{63E1F31D-E9A6-419F-9F94-DB0FC012B57B}" type="slidenum">
              <a:rPr lang="en-US" smtClean="0"/>
              <a:t>5</a:t>
            </a:fld>
            <a:endParaRPr lang="en-US"/>
          </a:p>
        </p:txBody>
      </p:sp>
    </p:spTree>
    <p:extLst>
      <p:ext uri="{BB962C8B-B14F-4D97-AF65-F5344CB8AC3E}">
        <p14:creationId xmlns:p14="http://schemas.microsoft.com/office/powerpoint/2010/main" val="194679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Sites are presented from upstream to downstream in plots according to the table shown, with the most upstream site, Rock Creek near F.S. Boundary, shown as #1, and the most downstream site, Rock Creek Gibson Bridge, is shown as #11. The site order numberings are used in several plots instead of names, to avoid clutter.</a:t>
            </a:r>
          </a:p>
        </p:txBody>
      </p:sp>
      <p:sp>
        <p:nvSpPr>
          <p:cNvPr id="4" name="Slide Number Placeholder 3"/>
          <p:cNvSpPr>
            <a:spLocks noGrp="1"/>
          </p:cNvSpPr>
          <p:nvPr>
            <p:ph type="sldNum" sz="quarter" idx="5"/>
          </p:nvPr>
        </p:nvSpPr>
        <p:spPr/>
        <p:txBody>
          <a:bodyPr/>
          <a:lstStyle/>
          <a:p>
            <a:fld id="{63E1F31D-E9A6-419F-9F94-DB0FC012B57B}" type="slidenum">
              <a:rPr lang="en-US" smtClean="0"/>
              <a:t>6</a:t>
            </a:fld>
            <a:endParaRPr lang="en-US"/>
          </a:p>
        </p:txBody>
      </p:sp>
    </p:spTree>
    <p:extLst>
      <p:ext uri="{BB962C8B-B14F-4D97-AF65-F5344CB8AC3E}">
        <p14:creationId xmlns:p14="http://schemas.microsoft.com/office/powerpoint/2010/main" val="14498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site names are shown, however, in boxplots. Sites are ordered left to right, upstream to downstream. The order they appear corresponds with the site numbering.</a:t>
            </a:r>
          </a:p>
        </p:txBody>
      </p:sp>
      <p:sp>
        <p:nvSpPr>
          <p:cNvPr id="4" name="Slide Number Placeholder 3"/>
          <p:cNvSpPr>
            <a:spLocks noGrp="1"/>
          </p:cNvSpPr>
          <p:nvPr>
            <p:ph type="sldNum" sz="quarter" idx="5"/>
          </p:nvPr>
        </p:nvSpPr>
        <p:spPr/>
        <p:txBody>
          <a:bodyPr/>
          <a:lstStyle/>
          <a:p>
            <a:fld id="{63E1F31D-E9A6-419F-9F94-DB0FC012B57B}" type="slidenum">
              <a:rPr lang="en-US" smtClean="0"/>
              <a:t>7</a:t>
            </a:fld>
            <a:endParaRPr lang="en-US"/>
          </a:p>
        </p:txBody>
      </p:sp>
    </p:spTree>
    <p:extLst>
      <p:ext uri="{BB962C8B-B14F-4D97-AF65-F5344CB8AC3E}">
        <p14:creationId xmlns:p14="http://schemas.microsoft.com/office/powerpoint/2010/main" val="417630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2989-7F05-9D7E-2166-34D0E25AB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1E17B-7515-672F-1616-1FD0215E8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7A15C-F605-FE1C-73A5-268FC628BA08}"/>
              </a:ext>
            </a:extLst>
          </p:cNvPr>
          <p:cNvSpPr>
            <a:spLocks noGrp="1"/>
          </p:cNvSpPr>
          <p:nvPr>
            <p:ph type="body" idx="1"/>
          </p:nvPr>
        </p:nvSpPr>
        <p:spPr/>
        <p:txBody>
          <a:bodyPr/>
          <a:lstStyle/>
          <a:p>
            <a:r>
              <a:rPr lang="en-US" dirty="0"/>
              <a:t>So it’ll end up looking something like this.</a:t>
            </a:r>
          </a:p>
        </p:txBody>
      </p:sp>
      <p:sp>
        <p:nvSpPr>
          <p:cNvPr id="4" name="Slide Number Placeholder 3">
            <a:extLst>
              <a:ext uri="{FF2B5EF4-FFF2-40B4-BE49-F238E27FC236}">
                <a16:creationId xmlns:a16="http://schemas.microsoft.com/office/drawing/2014/main" id="{4E4A4100-80B7-D50C-7726-32998CE91488}"/>
              </a:ext>
            </a:extLst>
          </p:cNvPr>
          <p:cNvSpPr>
            <a:spLocks noGrp="1"/>
          </p:cNvSpPr>
          <p:nvPr>
            <p:ph type="sldNum" sz="quarter" idx="5"/>
          </p:nvPr>
        </p:nvSpPr>
        <p:spPr/>
        <p:txBody>
          <a:bodyPr/>
          <a:lstStyle/>
          <a:p>
            <a:fld id="{63E1F31D-E9A6-419F-9F94-DB0FC012B57B}" type="slidenum">
              <a:rPr lang="en-US" smtClean="0"/>
              <a:t>8</a:t>
            </a:fld>
            <a:endParaRPr lang="en-US"/>
          </a:p>
        </p:txBody>
      </p:sp>
    </p:spTree>
    <p:extLst>
      <p:ext uri="{BB962C8B-B14F-4D97-AF65-F5344CB8AC3E}">
        <p14:creationId xmlns:p14="http://schemas.microsoft.com/office/powerpoint/2010/main" val="27835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A4D44-4B13-5810-DBFE-2EF6A6157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36F0E-1838-E806-4162-71ECAB6E0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F8FB5-B562-F2CC-6212-D70FE6787EB0}"/>
              </a:ext>
            </a:extLst>
          </p:cNvPr>
          <p:cNvSpPr>
            <a:spLocks noGrp="1"/>
          </p:cNvSpPr>
          <p:nvPr>
            <p:ph type="body" idx="1"/>
          </p:nvPr>
        </p:nvSpPr>
        <p:spPr/>
        <p:txBody>
          <a:bodyPr/>
          <a:lstStyle/>
          <a:p>
            <a:r>
              <a:rPr lang="en-US" dirty="0"/>
              <a:t>Several plots have shading and/or dashed horizontal lines like this. Shaded boxes represent concentrations observed at reference sites within the respective ecoregion during the growing season. The lower extent of the shading is the 25th percentile of reference site observations, the upper extent of shading at the 90th percentile, and the dashed line is the median observed concentration.</a:t>
            </a:r>
          </a:p>
        </p:txBody>
      </p:sp>
      <p:sp>
        <p:nvSpPr>
          <p:cNvPr id="4" name="Slide Number Placeholder 3">
            <a:extLst>
              <a:ext uri="{FF2B5EF4-FFF2-40B4-BE49-F238E27FC236}">
                <a16:creationId xmlns:a16="http://schemas.microsoft.com/office/drawing/2014/main" id="{C58946F4-5D76-B4E2-6E71-3FA2702E628E}"/>
              </a:ext>
            </a:extLst>
          </p:cNvPr>
          <p:cNvSpPr>
            <a:spLocks noGrp="1"/>
          </p:cNvSpPr>
          <p:nvPr>
            <p:ph type="sldNum" sz="quarter" idx="5"/>
          </p:nvPr>
        </p:nvSpPr>
        <p:spPr/>
        <p:txBody>
          <a:bodyPr/>
          <a:lstStyle/>
          <a:p>
            <a:fld id="{63E1F31D-E9A6-419F-9F94-DB0FC012B57B}" type="slidenum">
              <a:rPr lang="en-US" smtClean="0"/>
              <a:t>9</a:t>
            </a:fld>
            <a:endParaRPr lang="en-US"/>
          </a:p>
        </p:txBody>
      </p:sp>
    </p:spTree>
    <p:extLst>
      <p:ext uri="{BB962C8B-B14F-4D97-AF65-F5344CB8AC3E}">
        <p14:creationId xmlns:p14="http://schemas.microsoft.com/office/powerpoint/2010/main" val="72934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A4D4-F8AB-274A-5860-33D952716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C4E093-5B83-A2F8-8ABA-CD31BC736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10E55-6FCC-53D6-7031-F5370014B9E6}"/>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3FFEA8F0-EA21-C85D-9CD6-EFD2ECCB7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C1344-DB82-2A12-C004-1FC96A04308F}"/>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334029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4BC6-2913-5D7F-94CA-239063C67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6A6C8-95B4-3863-B759-77C93410E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488BB-0C9D-69F1-37DC-5BB3B4214C09}"/>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06066FB2-245F-593C-70B7-A71C5AFDD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492CA-7EFD-6A36-5C1F-426EEF01099A}"/>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357545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8228F-AD19-3379-22CE-B86F2CD0EB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D92D-83CC-0574-77B1-6821391B4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49E76-9EB3-14B3-2C47-119C783B5429}"/>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D8EDDDDB-182F-63C7-5B93-C54FF3620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24A48-382F-DE1F-5B33-FBBDABE451D2}"/>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220327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A30F7A-99D2-425D-A2D8-798209642C4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245375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30F7A-99D2-425D-A2D8-798209642C4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108260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30F7A-99D2-425D-A2D8-798209642C4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572336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A30F7A-99D2-425D-A2D8-798209642C4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301378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A30F7A-99D2-425D-A2D8-798209642C44}"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259907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30F7A-99D2-425D-A2D8-798209642C44}"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199122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30F7A-99D2-425D-A2D8-798209642C44}"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217102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30F7A-99D2-425D-A2D8-798209642C4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216896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8A89-04C4-F80C-DE9A-DAA337597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8F038-67DD-A7B3-3CA6-6A0A72A10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0A5E-5D9B-7215-CC1B-706C1F114162}"/>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B76F4A59-22A1-AB4A-2AD4-5A704142A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4993B-D55F-13A3-69DD-A960BB509FBB}"/>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80810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30F7A-99D2-425D-A2D8-798209642C4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189090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30F7A-99D2-425D-A2D8-798209642C4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39754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30F7A-99D2-425D-A2D8-798209642C4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91633-A292-4BE5-80C4-D786A02F1004}" type="slidenum">
              <a:rPr lang="en-US" smtClean="0"/>
              <a:t>‹#›</a:t>
            </a:fld>
            <a:endParaRPr lang="en-US"/>
          </a:p>
        </p:txBody>
      </p:sp>
    </p:spTree>
    <p:extLst>
      <p:ext uri="{BB962C8B-B14F-4D97-AF65-F5344CB8AC3E}">
        <p14:creationId xmlns:p14="http://schemas.microsoft.com/office/powerpoint/2010/main" val="3090163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F2FABB1-64EE-40EE-B60D-B7FD244CD341}" type="datetimeFigureOut">
              <a:rPr lang="en-US" smtClean="0"/>
              <a:t>12/12/2025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6AE8654-313A-441F-AF35-3DD5DED4F0D3}"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578490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2FABB1-64EE-40EE-B60D-B7FD244CD341}"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2814656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2FABB1-64EE-40EE-B60D-B7FD244CD341}"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18157753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2FABB1-64EE-40EE-B60D-B7FD244CD341}"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425121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2FABB1-64EE-40EE-B60D-B7FD244CD341}"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1517378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2FABB1-64EE-40EE-B60D-B7FD244CD341}"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1689568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ABB1-64EE-40EE-B60D-B7FD244CD341}"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383932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66CE-6578-935F-8AE6-5322270EE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3C3C46-D57D-FF93-0836-F29C40B8FA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6F269-65EC-5107-807C-E19EE9E5026C}"/>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9D1D77A2-7ABA-22F3-4635-C6EC99E2E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8A9CA-CE56-1196-610F-2C3954DD9246}"/>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211113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2FABB1-64EE-40EE-B60D-B7FD244CD341}"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54329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2FABB1-64EE-40EE-B60D-B7FD244CD341}"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1965152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2FABB1-64EE-40EE-B60D-B7FD244CD341}"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7137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2FABB1-64EE-40EE-B60D-B7FD244CD341}"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8654-313A-441F-AF35-3DD5DED4F0D3}" type="slidenum">
              <a:rPr lang="en-US" smtClean="0"/>
              <a:t>‹#›</a:t>
            </a:fld>
            <a:endParaRPr lang="en-US"/>
          </a:p>
        </p:txBody>
      </p:sp>
    </p:spTree>
    <p:extLst>
      <p:ext uri="{BB962C8B-B14F-4D97-AF65-F5344CB8AC3E}">
        <p14:creationId xmlns:p14="http://schemas.microsoft.com/office/powerpoint/2010/main" val="42332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77F8-9EE1-4945-80AD-0BAD8F36C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CB35DB-D541-4BC3-9863-9E696549C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9A2275-9828-4506-81F5-4E5C9325E364}"/>
              </a:ext>
            </a:extLst>
          </p:cNvPr>
          <p:cNvSpPr>
            <a:spLocks noGrp="1"/>
          </p:cNvSpPr>
          <p:nvPr>
            <p:ph type="dt" sz="half" idx="10"/>
          </p:nvPr>
        </p:nvSpPr>
        <p:spPr/>
        <p:txBody>
          <a:bodyPr/>
          <a:lstStyle/>
          <a:p>
            <a:fld id="{A4CB3737-4A55-46B2-ACA4-0B673F95D86C}" type="datetime1">
              <a:rPr lang="en-US" smtClean="0"/>
              <a:t>12/12/2025</a:t>
            </a:fld>
            <a:endParaRPr lang="en-US"/>
          </a:p>
        </p:txBody>
      </p:sp>
      <p:sp>
        <p:nvSpPr>
          <p:cNvPr id="5" name="Footer Placeholder 4">
            <a:extLst>
              <a:ext uri="{FF2B5EF4-FFF2-40B4-BE49-F238E27FC236}">
                <a16:creationId xmlns:a16="http://schemas.microsoft.com/office/drawing/2014/main" id="{E6611284-78B4-4777-A8A8-8FE6A5A1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131ED-2579-4BEF-88A8-8BD4F67A1540}"/>
              </a:ext>
            </a:extLst>
          </p:cNvPr>
          <p:cNvSpPr>
            <a:spLocks noGrp="1"/>
          </p:cNvSpPr>
          <p:nvPr>
            <p:ph type="sldNum" sz="quarter" idx="12"/>
          </p:nvPr>
        </p:nvSpPr>
        <p:spPr/>
        <p:txBody>
          <a:bodyPr/>
          <a:lstStyle/>
          <a:p>
            <a:fld id="{5F8AC77D-02F9-4186-AB57-EB66FB8614C8}" type="slidenum">
              <a:rPr lang="en-US" smtClean="0"/>
              <a:t>‹#›</a:t>
            </a:fld>
            <a:endParaRPr lang="en-US"/>
          </a:p>
        </p:txBody>
      </p:sp>
    </p:spTree>
    <p:extLst>
      <p:ext uri="{BB962C8B-B14F-4D97-AF65-F5344CB8AC3E}">
        <p14:creationId xmlns:p14="http://schemas.microsoft.com/office/powerpoint/2010/main" val="3773907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B680-75CC-4FF7-8F78-07B17E9F37E7}"/>
              </a:ext>
            </a:extLst>
          </p:cNvPr>
          <p:cNvSpPr>
            <a:spLocks noGrp="1"/>
          </p:cNvSpPr>
          <p:nvPr>
            <p:ph type="title"/>
          </p:nvPr>
        </p:nvSpPr>
        <p:spPr>
          <a:xfrm>
            <a:off x="0" y="-2864"/>
            <a:ext cx="10515600" cy="7834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D12DCB-8B6C-4FC8-A486-0F96C14DB7AE}"/>
              </a:ext>
            </a:extLst>
          </p:cNvPr>
          <p:cNvSpPr>
            <a:spLocks noGrp="1"/>
          </p:cNvSpPr>
          <p:nvPr>
            <p:ph idx="1"/>
          </p:nvPr>
        </p:nvSpPr>
        <p:spPr>
          <a:xfrm>
            <a:off x="356839" y="1126272"/>
            <a:ext cx="11441151" cy="5307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63EE6-3A05-4CFB-A6A0-4FC9574CCA62}"/>
              </a:ext>
            </a:extLst>
          </p:cNvPr>
          <p:cNvSpPr>
            <a:spLocks noGrp="1"/>
          </p:cNvSpPr>
          <p:nvPr>
            <p:ph type="dt" sz="half" idx="10"/>
          </p:nvPr>
        </p:nvSpPr>
        <p:spPr/>
        <p:txBody>
          <a:bodyPr/>
          <a:lstStyle/>
          <a:p>
            <a:fld id="{840CFD98-A7E9-4C99-8F56-4F5F12B66782}" type="datetime1">
              <a:rPr lang="en-US" smtClean="0"/>
              <a:t>12/12/2025</a:t>
            </a:fld>
            <a:endParaRPr lang="en-US"/>
          </a:p>
        </p:txBody>
      </p:sp>
      <p:sp>
        <p:nvSpPr>
          <p:cNvPr id="5" name="Footer Placeholder 4">
            <a:extLst>
              <a:ext uri="{FF2B5EF4-FFF2-40B4-BE49-F238E27FC236}">
                <a16:creationId xmlns:a16="http://schemas.microsoft.com/office/drawing/2014/main" id="{6B994BEB-0EDC-4821-9296-4F8472FEF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CACA1-3F9C-41F3-A1B8-5B29D2813BB0}"/>
              </a:ext>
            </a:extLst>
          </p:cNvPr>
          <p:cNvSpPr>
            <a:spLocks noGrp="1"/>
          </p:cNvSpPr>
          <p:nvPr>
            <p:ph type="sldNum" sz="quarter" idx="12"/>
          </p:nvPr>
        </p:nvSpPr>
        <p:spPr/>
        <p:txBody>
          <a:bodyPr/>
          <a:lstStyle/>
          <a:p>
            <a:fld id="{5F8AC77D-02F9-4186-AB57-EB66FB8614C8}" type="slidenum">
              <a:rPr lang="en-US" smtClean="0"/>
              <a:pPr/>
              <a:t>‹#›</a:t>
            </a:fld>
            <a:endParaRPr lang="en-US"/>
          </a:p>
        </p:txBody>
      </p:sp>
    </p:spTree>
    <p:extLst>
      <p:ext uri="{BB962C8B-B14F-4D97-AF65-F5344CB8AC3E}">
        <p14:creationId xmlns:p14="http://schemas.microsoft.com/office/powerpoint/2010/main" val="341832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45C0-8B31-3C93-55AC-9730AC6B1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651C1-95FC-11D9-CB29-B3390A573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B9560-5FBF-D12C-40DD-365EEE07B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AB2CF-051B-9A3D-315D-5BB9B5E10AA2}"/>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6" name="Footer Placeholder 5">
            <a:extLst>
              <a:ext uri="{FF2B5EF4-FFF2-40B4-BE49-F238E27FC236}">
                <a16:creationId xmlns:a16="http://schemas.microsoft.com/office/drawing/2014/main" id="{51ECBCC8-3D30-3F4E-D771-BB57D5ED7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5D663-1D4E-A91B-0CA9-22A29FE1CE4D}"/>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40651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16AF-D509-B16E-F27F-FE8123E59D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F714D4-D714-F558-C2B3-62ABA1A6E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63F68-859B-0F2E-9234-880D27C2C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B3730-177A-50C3-6EBC-468B1A8D9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0641A-ECAF-B2C2-81B8-EA1BBAF68C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0F6C7-99E6-868A-0942-2EFA2CA5511C}"/>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8" name="Footer Placeholder 7">
            <a:extLst>
              <a:ext uri="{FF2B5EF4-FFF2-40B4-BE49-F238E27FC236}">
                <a16:creationId xmlns:a16="http://schemas.microsoft.com/office/drawing/2014/main" id="{FA5AF2D1-3457-DD0C-8EE8-53CEB4A8C7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BF5A2-50BC-FED7-D4AE-C5211D3A12E7}"/>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55103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0F13-A91A-6657-6649-7F17C83A0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97D7A-D847-B141-5E64-77C4A99BAF41}"/>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4" name="Footer Placeholder 3">
            <a:extLst>
              <a:ext uri="{FF2B5EF4-FFF2-40B4-BE49-F238E27FC236}">
                <a16:creationId xmlns:a16="http://schemas.microsoft.com/office/drawing/2014/main" id="{133814FB-575A-44CA-AFB7-7D727D75B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B6BC7D-D38B-7F23-8649-6C6A82EE6E62}"/>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382724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903C3-9BF0-E027-01F1-208920EB59B8}"/>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3" name="Footer Placeholder 2">
            <a:extLst>
              <a:ext uri="{FF2B5EF4-FFF2-40B4-BE49-F238E27FC236}">
                <a16:creationId xmlns:a16="http://schemas.microsoft.com/office/drawing/2014/main" id="{FC110078-CF28-1C75-AD7B-0210FC9041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72A89B-B945-55C2-A0FA-58B99F06894D}"/>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243889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36F5-E033-954A-1E0B-D3F0CA212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041A3-3191-EAF2-B615-F90E31AF3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C5517-1B43-5684-9CB7-BFFACF10C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A80BB-64DA-4BAD-9E19-F3AEC14FA77F}"/>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6" name="Footer Placeholder 5">
            <a:extLst>
              <a:ext uri="{FF2B5EF4-FFF2-40B4-BE49-F238E27FC236}">
                <a16:creationId xmlns:a16="http://schemas.microsoft.com/office/drawing/2014/main" id="{399F52F3-8C80-43C6-5C24-B664A5980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3AC48-8D56-B47A-4273-6C5BF2D5918A}"/>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73567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B911-A6C5-AE86-602D-A272B9B51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FBFF2-AAB7-8C3C-3353-F18E60E59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C80EFE-D9DE-4DAF-A2E3-4CBBE92B9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B1FD3-7F72-1D62-499C-B1EFABD23FAB}"/>
              </a:ext>
            </a:extLst>
          </p:cNvPr>
          <p:cNvSpPr>
            <a:spLocks noGrp="1"/>
          </p:cNvSpPr>
          <p:nvPr>
            <p:ph type="dt" sz="half" idx="10"/>
          </p:nvPr>
        </p:nvSpPr>
        <p:spPr/>
        <p:txBody>
          <a:bodyPr/>
          <a:lstStyle/>
          <a:p>
            <a:fld id="{B8E814B6-449F-47D4-87D2-D6C605170052}" type="datetimeFigureOut">
              <a:rPr lang="en-US" smtClean="0"/>
              <a:t>12/12/2025</a:t>
            </a:fld>
            <a:endParaRPr lang="en-US"/>
          </a:p>
        </p:txBody>
      </p:sp>
      <p:sp>
        <p:nvSpPr>
          <p:cNvPr id="6" name="Footer Placeholder 5">
            <a:extLst>
              <a:ext uri="{FF2B5EF4-FFF2-40B4-BE49-F238E27FC236}">
                <a16:creationId xmlns:a16="http://schemas.microsoft.com/office/drawing/2014/main" id="{736B651B-36DC-E5ED-84C7-F09127307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BE7A2-96EB-90D3-9B23-2C724708C249}"/>
              </a:ext>
            </a:extLst>
          </p:cNvPr>
          <p:cNvSpPr>
            <a:spLocks noGrp="1"/>
          </p:cNvSpPr>
          <p:nvPr>
            <p:ph type="sldNum" sz="quarter" idx="12"/>
          </p:nvPr>
        </p:nvSpPr>
        <p:spPr/>
        <p:txBody>
          <a:bodyPr/>
          <a:lstStyle/>
          <a:p>
            <a:fld id="{29D3923D-CD18-46F7-BE66-E45F3167130D}" type="slidenum">
              <a:rPr lang="en-US" smtClean="0"/>
              <a:t>‹#›</a:t>
            </a:fld>
            <a:endParaRPr lang="en-US"/>
          </a:p>
        </p:txBody>
      </p:sp>
    </p:spTree>
    <p:extLst>
      <p:ext uri="{BB962C8B-B14F-4D97-AF65-F5344CB8AC3E}">
        <p14:creationId xmlns:p14="http://schemas.microsoft.com/office/powerpoint/2010/main" val="282816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7B73">
            <a:alpha val="5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F173-0B8F-7930-7187-EDCC37C38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65F88-A884-AE6B-5B3E-476260D67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D3FC5-2CC8-313A-7E24-936259F36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E814B6-449F-47D4-87D2-D6C605170052}" type="datetimeFigureOut">
              <a:rPr lang="en-US" smtClean="0"/>
              <a:t>12/12/2025</a:t>
            </a:fld>
            <a:endParaRPr lang="en-US"/>
          </a:p>
        </p:txBody>
      </p:sp>
      <p:sp>
        <p:nvSpPr>
          <p:cNvPr id="5" name="Footer Placeholder 4">
            <a:extLst>
              <a:ext uri="{FF2B5EF4-FFF2-40B4-BE49-F238E27FC236}">
                <a16:creationId xmlns:a16="http://schemas.microsoft.com/office/drawing/2014/main" id="{45B4C2E5-3F01-004F-0117-D96914B4B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088A65-2B6F-C8A0-F5E9-6AE9AFD0F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D3923D-CD18-46F7-BE66-E45F3167130D}" type="slidenum">
              <a:rPr lang="en-US" smtClean="0"/>
              <a:t>‹#›</a:t>
            </a:fld>
            <a:endParaRPr lang="en-US"/>
          </a:p>
        </p:txBody>
      </p:sp>
    </p:spTree>
    <p:extLst>
      <p:ext uri="{BB962C8B-B14F-4D97-AF65-F5344CB8AC3E}">
        <p14:creationId xmlns:p14="http://schemas.microsoft.com/office/powerpoint/2010/main" val="239972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0F7A-99D2-425D-A2D8-798209642C44}" type="datetimeFigureOut">
              <a:rPr lang="en-US" smtClean="0"/>
              <a:t>12/12/2025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91633-A292-4BE5-80C4-D786A02F1004}" type="slidenum">
              <a:rPr lang="en-US" smtClean="0"/>
              <a:t>‹#›</a:t>
            </a:fld>
            <a:endParaRPr lang="en-US"/>
          </a:p>
        </p:txBody>
      </p:sp>
    </p:spTree>
    <p:extLst>
      <p:ext uri="{BB962C8B-B14F-4D97-AF65-F5344CB8AC3E}">
        <p14:creationId xmlns:p14="http://schemas.microsoft.com/office/powerpoint/2010/main" val="23073917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F2FABB1-64EE-40EE-B60D-B7FD244CD341}" type="datetimeFigureOut">
              <a:rPr lang="en-US" smtClean="0"/>
              <a:t>12/12/2025</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6AE8654-313A-441F-AF35-3DD5DED4F0D3}" type="slidenum">
              <a:rPr lang="en-US" smtClean="0"/>
              <a:t>‹#›</a:t>
            </a:fld>
            <a:endParaRPr lang="en-US"/>
          </a:p>
        </p:txBody>
      </p:sp>
    </p:spTree>
    <p:extLst>
      <p:ext uri="{BB962C8B-B14F-4D97-AF65-F5344CB8AC3E}">
        <p14:creationId xmlns:p14="http://schemas.microsoft.com/office/powerpoint/2010/main" val="1874938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BC3A1-6BFB-4350-91C8-CAC94F58C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05465E-9D30-4DB5-9BB1-25C9F7CBB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EB4964-4C6B-4F89-9119-286B83336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497DC8B-0D02-4FD7-9B5E-9749EBE1DC34}" type="datetime1">
              <a:rPr lang="en-US" smtClean="0"/>
              <a:t>12/12/2025</a:t>
            </a:fld>
            <a:endParaRPr lang="en-US"/>
          </a:p>
        </p:txBody>
      </p:sp>
      <p:sp>
        <p:nvSpPr>
          <p:cNvPr id="5" name="Footer Placeholder 4">
            <a:extLst>
              <a:ext uri="{FF2B5EF4-FFF2-40B4-BE49-F238E27FC236}">
                <a16:creationId xmlns:a16="http://schemas.microsoft.com/office/drawing/2014/main" id="{0832E9D2-BB43-4893-BA11-84DE20369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987236B-5066-45E3-8324-A54E29DE2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F8AC77D-02F9-4186-AB57-EB66FB8614C8}" type="slidenum">
              <a:rPr lang="en-US" smtClean="0"/>
              <a:pPr/>
              <a:t>‹#›</a:t>
            </a:fld>
            <a:endParaRPr lang="en-US"/>
          </a:p>
        </p:txBody>
      </p:sp>
    </p:spTree>
    <p:extLst>
      <p:ext uri="{BB962C8B-B14F-4D97-AF65-F5344CB8AC3E}">
        <p14:creationId xmlns:p14="http://schemas.microsoft.com/office/powerpoint/2010/main" val="2390509126"/>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l" defTabSz="914400" rtl="0" eaLnBrk="1" latinLnBrk="0" hangingPunct="1">
        <a:lnSpc>
          <a:spcPct val="90000"/>
        </a:lnSpc>
        <a:spcBef>
          <a:spcPct val="0"/>
        </a:spcBef>
        <a:buNone/>
        <a:defRPr sz="4400" kern="1200">
          <a:ln>
            <a:solidFill>
              <a:schemeClr val="tx1">
                <a:lumMod val="65000"/>
                <a:lumOff val="35000"/>
              </a:schemeClr>
            </a:solidFill>
          </a:ln>
          <a:solidFill>
            <a:schemeClr val="accent4">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sv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41.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35.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A7B73"/>
        </a:solidFill>
        <a:effectLst/>
      </p:bgPr>
    </p:bg>
    <p:spTree>
      <p:nvGrpSpPr>
        <p:cNvPr id="1" name=""/>
        <p:cNvGrpSpPr/>
        <p:nvPr/>
      </p:nvGrpSpPr>
      <p:grpSpPr>
        <a:xfrm>
          <a:off x="0" y="0"/>
          <a:ext cx="0" cy="0"/>
          <a:chOff x="0" y="0"/>
          <a:chExt cx="0" cy="0"/>
        </a:xfrm>
      </p:grpSpPr>
      <p:pic>
        <p:nvPicPr>
          <p:cNvPr id="4" name="Picture 3" descr="A map of a mountain&#10;&#10;AI-generated content may be incorrect.">
            <a:extLst>
              <a:ext uri="{FF2B5EF4-FFF2-40B4-BE49-F238E27FC236}">
                <a16:creationId xmlns:a16="http://schemas.microsoft.com/office/drawing/2014/main" id="{FC1F808C-02C3-6746-C109-048CDCD05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007" y="1"/>
            <a:ext cx="9395637" cy="6858000"/>
          </a:xfrm>
          <a:prstGeom prst="rect">
            <a:avLst/>
          </a:prstGeom>
        </p:spPr>
      </p:pic>
      <p:sp>
        <p:nvSpPr>
          <p:cNvPr id="2" name="Title 1">
            <a:extLst>
              <a:ext uri="{FF2B5EF4-FFF2-40B4-BE49-F238E27FC236}">
                <a16:creationId xmlns:a16="http://schemas.microsoft.com/office/drawing/2014/main" id="{EECF85EA-6FFE-F6C2-AF05-5012D5484570}"/>
              </a:ext>
            </a:extLst>
          </p:cNvPr>
          <p:cNvSpPr>
            <a:spLocks noGrp="1"/>
          </p:cNvSpPr>
          <p:nvPr>
            <p:ph type="ctrTitle"/>
          </p:nvPr>
        </p:nvSpPr>
        <p:spPr>
          <a:xfrm>
            <a:off x="5550195" y="3053086"/>
            <a:ext cx="6503581" cy="1655763"/>
          </a:xfrm>
        </p:spPr>
        <p:txBody>
          <a:bodyPr>
            <a:noAutofit/>
          </a:bodyPr>
          <a:lstStyle/>
          <a:p>
            <a:pPr algn="r"/>
            <a:r>
              <a:rPr lang="en-US" sz="3600" dirty="0">
                <a:ln>
                  <a:solidFill>
                    <a:schemeClr val="tx1"/>
                  </a:solidFill>
                </a:ln>
              </a:rPr>
              <a:t>Carbon County Resource Council </a:t>
            </a:r>
            <a:br>
              <a:rPr lang="en-US" sz="3600" dirty="0">
                <a:ln>
                  <a:solidFill>
                    <a:schemeClr val="tx1"/>
                  </a:solidFill>
                </a:ln>
              </a:rPr>
            </a:br>
            <a:r>
              <a:rPr lang="en-US" sz="3600" dirty="0">
                <a:ln>
                  <a:solidFill>
                    <a:schemeClr val="tx1"/>
                  </a:solidFill>
                </a:ln>
              </a:rPr>
              <a:t>2022-2024 Rock Creek </a:t>
            </a:r>
            <a:br>
              <a:rPr lang="en-US" sz="3600" dirty="0">
                <a:ln>
                  <a:solidFill>
                    <a:schemeClr val="tx1"/>
                  </a:solidFill>
                </a:ln>
              </a:rPr>
            </a:br>
            <a:r>
              <a:rPr lang="en-US" sz="3600" dirty="0">
                <a:ln>
                  <a:solidFill>
                    <a:schemeClr val="tx1"/>
                  </a:solidFill>
                </a:ln>
              </a:rPr>
              <a:t>Water Quality Data Analysis </a:t>
            </a:r>
          </a:p>
        </p:txBody>
      </p:sp>
      <p:sp>
        <p:nvSpPr>
          <p:cNvPr id="3" name="Subtitle 2">
            <a:extLst>
              <a:ext uri="{FF2B5EF4-FFF2-40B4-BE49-F238E27FC236}">
                <a16:creationId xmlns:a16="http://schemas.microsoft.com/office/drawing/2014/main" id="{05812890-CD03-769D-D0BF-AF36FA10D2B2}"/>
              </a:ext>
            </a:extLst>
          </p:cNvPr>
          <p:cNvSpPr>
            <a:spLocks noGrp="1"/>
          </p:cNvSpPr>
          <p:nvPr>
            <p:ph type="subTitle" idx="1"/>
          </p:nvPr>
        </p:nvSpPr>
        <p:spPr>
          <a:xfrm>
            <a:off x="7953059" y="4955543"/>
            <a:ext cx="4100717" cy="1655762"/>
          </a:xfrm>
        </p:spPr>
        <p:txBody>
          <a:bodyPr>
            <a:normAutofit/>
          </a:bodyPr>
          <a:lstStyle/>
          <a:p>
            <a:pPr algn="r">
              <a:spcBef>
                <a:spcPts val="0"/>
              </a:spcBef>
            </a:pPr>
            <a:r>
              <a:rPr lang="en-US" sz="1800" dirty="0"/>
              <a:t>Samuel Gabrielson &amp; Wesley Cousin</a:t>
            </a:r>
          </a:p>
          <a:p>
            <a:pPr algn="r">
              <a:spcBef>
                <a:spcPts val="0"/>
              </a:spcBef>
            </a:pPr>
            <a:r>
              <a:rPr lang="en-US" sz="1800" dirty="0"/>
              <a:t>G Jawer</a:t>
            </a:r>
          </a:p>
          <a:p>
            <a:pPr algn="r">
              <a:spcBef>
                <a:spcPts val="0"/>
              </a:spcBef>
            </a:pPr>
            <a:r>
              <a:rPr lang="en-US" sz="1800" dirty="0"/>
              <a:t>Dr. Adam Sigler</a:t>
            </a:r>
          </a:p>
          <a:p>
            <a:pPr algn="r">
              <a:spcBef>
                <a:spcPts val="0"/>
              </a:spcBef>
            </a:pPr>
            <a:endParaRPr lang="en-US" sz="1800" dirty="0"/>
          </a:p>
        </p:txBody>
      </p:sp>
      <p:pic>
        <p:nvPicPr>
          <p:cNvPr id="6" name="Picture 5">
            <a:extLst>
              <a:ext uri="{FF2B5EF4-FFF2-40B4-BE49-F238E27FC236}">
                <a16:creationId xmlns:a16="http://schemas.microsoft.com/office/drawing/2014/main" id="{89230BC9-EACC-0348-26BF-969F647A08BE}"/>
              </a:ext>
            </a:extLst>
          </p:cNvPr>
          <p:cNvPicPr>
            <a:picLocks noChangeAspect="1"/>
          </p:cNvPicPr>
          <p:nvPr/>
        </p:nvPicPr>
        <p:blipFill>
          <a:blip r:embed="rId4">
            <a:extLst>
              <a:ext uri="{28A0092B-C50C-407E-A947-70E740481C1C}">
                <a14:useLocalDpi xmlns:a14="http://schemas.microsoft.com/office/drawing/2010/main" val="0"/>
              </a:ext>
            </a:extLst>
          </a:blip>
          <a:srcRect l="15906" r="16353" b="31721"/>
          <a:stretch>
            <a:fillRect/>
          </a:stretch>
        </p:blipFill>
        <p:spPr>
          <a:xfrm>
            <a:off x="292395" y="215009"/>
            <a:ext cx="1208471" cy="913567"/>
          </a:xfrm>
          <a:prstGeom prst="rect">
            <a:avLst/>
          </a:prstGeom>
        </p:spPr>
      </p:pic>
      <p:pic>
        <p:nvPicPr>
          <p:cNvPr id="8" name="Picture 7" descr="A black and white logo with a bull skull&#10;&#10;AI-generated content may be incorrect.">
            <a:extLst>
              <a:ext uri="{FF2B5EF4-FFF2-40B4-BE49-F238E27FC236}">
                <a16:creationId xmlns:a16="http://schemas.microsoft.com/office/drawing/2014/main" id="{F61558C9-2E6C-258E-058A-F48A0E6B5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74" y="1343585"/>
            <a:ext cx="1410311" cy="1569881"/>
          </a:xfrm>
          <a:prstGeom prst="rect">
            <a:avLst/>
          </a:prstGeom>
        </p:spPr>
      </p:pic>
      <p:pic>
        <p:nvPicPr>
          <p:cNvPr id="10" name="Picture 9" descr="A blue and white logo&#10;&#10;AI-generated content may be incorrect.">
            <a:extLst>
              <a:ext uri="{FF2B5EF4-FFF2-40B4-BE49-F238E27FC236}">
                <a16:creationId xmlns:a16="http://schemas.microsoft.com/office/drawing/2014/main" id="{7D699882-44CE-0BDD-88DF-B288CCD16BC5}"/>
              </a:ext>
            </a:extLst>
          </p:cNvPr>
          <p:cNvPicPr>
            <a:picLocks noChangeAspect="1"/>
          </p:cNvPicPr>
          <p:nvPr/>
        </p:nvPicPr>
        <p:blipFill>
          <a:blip r:embed="rId6">
            <a:extLst>
              <a:ext uri="{28A0092B-C50C-407E-A947-70E740481C1C}">
                <a14:useLocalDpi xmlns:a14="http://schemas.microsoft.com/office/drawing/2010/main" val="0"/>
              </a:ext>
            </a:extLst>
          </a:blip>
          <a:srcRect t="12202" b="12201"/>
          <a:stretch>
            <a:fillRect/>
          </a:stretch>
        </p:blipFill>
        <p:spPr>
          <a:xfrm>
            <a:off x="292393" y="3025875"/>
            <a:ext cx="1208471" cy="913567"/>
          </a:xfrm>
          <a:prstGeom prst="rect">
            <a:avLst/>
          </a:prstGeom>
        </p:spPr>
      </p:pic>
      <p:pic>
        <p:nvPicPr>
          <p:cNvPr id="7" name="Picture 6" descr="A logo with mountains and trees&#10;&#10;AI-generated content may be incorrect.">
            <a:extLst>
              <a:ext uri="{FF2B5EF4-FFF2-40B4-BE49-F238E27FC236}">
                <a16:creationId xmlns:a16="http://schemas.microsoft.com/office/drawing/2014/main" id="{84216BF0-8773-1EDF-F217-E412BA5A56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9583" y="246596"/>
            <a:ext cx="1627632" cy="850392"/>
          </a:xfrm>
          <a:prstGeom prst="rect">
            <a:avLst/>
          </a:prstGeom>
        </p:spPr>
      </p:pic>
    </p:spTree>
    <p:extLst>
      <p:ext uri="{BB962C8B-B14F-4D97-AF65-F5344CB8AC3E}">
        <p14:creationId xmlns:p14="http://schemas.microsoft.com/office/powerpoint/2010/main" val="96550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0B7-9DD7-B3DC-D133-98DF6FF89BBA}"/>
            </a:ext>
          </a:extLst>
        </p:cNvPr>
        <p:cNvGrpSpPr/>
        <p:nvPr/>
      </p:nvGrpSpPr>
      <p:grpSpPr>
        <a:xfrm>
          <a:off x="0" y="0"/>
          <a:ext cx="0" cy="0"/>
          <a:chOff x="0" y="0"/>
          <a:chExt cx="0" cy="0"/>
        </a:xfrm>
      </p:grpSpPr>
      <p:pic>
        <p:nvPicPr>
          <p:cNvPr id="5" name="Picture 4" descr="A map of a river&#10;&#10;AI-generated content may be incorrect.">
            <a:extLst>
              <a:ext uri="{FF2B5EF4-FFF2-40B4-BE49-F238E27FC236}">
                <a16:creationId xmlns:a16="http://schemas.microsoft.com/office/drawing/2014/main" id="{0C47D3E0-C1A4-D54D-DD95-DE2BCA4A6568}"/>
              </a:ext>
            </a:extLst>
          </p:cNvPr>
          <p:cNvPicPr>
            <a:picLocks noChangeAspect="1"/>
          </p:cNvPicPr>
          <p:nvPr/>
        </p:nvPicPr>
        <p:blipFill>
          <a:blip r:embed="rId3"/>
          <a:stretch>
            <a:fillRect/>
          </a:stretch>
        </p:blipFill>
        <p:spPr>
          <a:xfrm>
            <a:off x="1969871" y="0"/>
            <a:ext cx="8252257" cy="6858000"/>
          </a:xfrm>
          <a:prstGeom prst="rect">
            <a:avLst/>
          </a:prstGeom>
        </p:spPr>
      </p:pic>
      <p:sp>
        <p:nvSpPr>
          <p:cNvPr id="6" name="TextBox 5">
            <a:extLst>
              <a:ext uri="{FF2B5EF4-FFF2-40B4-BE49-F238E27FC236}">
                <a16:creationId xmlns:a16="http://schemas.microsoft.com/office/drawing/2014/main" id="{284D01F3-694E-9651-0827-3FBE05693CEE}"/>
              </a:ext>
            </a:extLst>
          </p:cNvPr>
          <p:cNvSpPr txBox="1"/>
          <p:nvPr/>
        </p:nvSpPr>
        <p:spPr>
          <a:xfrm>
            <a:off x="4782355" y="6134640"/>
            <a:ext cx="1682839" cy="369332"/>
          </a:xfrm>
          <a:prstGeom prst="rect">
            <a:avLst/>
          </a:prstGeom>
          <a:solidFill>
            <a:srgbClr val="95F747"/>
          </a:solidFill>
        </p:spPr>
        <p:txBody>
          <a:bodyPr wrap="square" rtlCol="0">
            <a:spAutoFit/>
          </a:bodyPr>
          <a:lstStyle/>
          <a:p>
            <a:pPr algn="ctr"/>
            <a:r>
              <a:rPr lang="en-US" dirty="0"/>
              <a:t>Middle Rockies</a:t>
            </a:r>
          </a:p>
        </p:txBody>
      </p:sp>
      <p:sp>
        <p:nvSpPr>
          <p:cNvPr id="7" name="TextBox 6">
            <a:extLst>
              <a:ext uri="{FF2B5EF4-FFF2-40B4-BE49-F238E27FC236}">
                <a16:creationId xmlns:a16="http://schemas.microsoft.com/office/drawing/2014/main" id="{FAC28C5E-7D10-3BBD-627B-6C77E07A652D}"/>
              </a:ext>
            </a:extLst>
          </p:cNvPr>
          <p:cNvSpPr txBox="1"/>
          <p:nvPr/>
        </p:nvSpPr>
        <p:spPr>
          <a:xfrm>
            <a:off x="7265831" y="1957292"/>
            <a:ext cx="1682839" cy="646331"/>
          </a:xfrm>
          <a:prstGeom prst="rect">
            <a:avLst/>
          </a:prstGeom>
          <a:solidFill>
            <a:srgbClr val="F5E3AD"/>
          </a:solidFill>
        </p:spPr>
        <p:txBody>
          <a:bodyPr wrap="square" rtlCol="0">
            <a:spAutoFit/>
          </a:bodyPr>
          <a:lstStyle/>
          <a:p>
            <a:pPr algn="ctr"/>
            <a:r>
              <a:rPr lang="en-US" dirty="0"/>
              <a:t>Northwestern Great Plains</a:t>
            </a:r>
          </a:p>
        </p:txBody>
      </p:sp>
      <p:sp>
        <p:nvSpPr>
          <p:cNvPr id="9" name="TextBox 8">
            <a:extLst>
              <a:ext uri="{FF2B5EF4-FFF2-40B4-BE49-F238E27FC236}">
                <a16:creationId xmlns:a16="http://schemas.microsoft.com/office/drawing/2014/main" id="{2E6A18EE-1237-BD7D-11D4-0E296F0C026E}"/>
              </a:ext>
            </a:extLst>
          </p:cNvPr>
          <p:cNvSpPr txBox="1"/>
          <p:nvPr/>
        </p:nvSpPr>
        <p:spPr>
          <a:xfrm>
            <a:off x="8114500" y="5510519"/>
            <a:ext cx="1953295" cy="954107"/>
          </a:xfrm>
          <a:prstGeom prst="rect">
            <a:avLst/>
          </a:prstGeom>
          <a:solidFill>
            <a:schemeClr val="bg2">
              <a:lumMod val="90000"/>
            </a:schemeClr>
          </a:solidFill>
        </p:spPr>
        <p:txBody>
          <a:bodyPr wrap="square" rtlCol="0">
            <a:spAutoFit/>
          </a:bodyPr>
          <a:lstStyle/>
          <a:p>
            <a:pPr algn="ctr"/>
            <a:r>
              <a:rPr lang="en-US" sz="2800" b="1" dirty="0">
                <a:latin typeface="+mj-lt"/>
              </a:rPr>
              <a:t>Level III Ecoregions</a:t>
            </a:r>
          </a:p>
        </p:txBody>
      </p:sp>
    </p:spTree>
    <p:extLst>
      <p:ext uri="{BB962C8B-B14F-4D97-AF65-F5344CB8AC3E}">
        <p14:creationId xmlns:p14="http://schemas.microsoft.com/office/powerpoint/2010/main" val="83848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green and black dots&#10;&#10;AI-generated content may be incorrect.">
            <a:extLst>
              <a:ext uri="{FF2B5EF4-FFF2-40B4-BE49-F238E27FC236}">
                <a16:creationId xmlns:a16="http://schemas.microsoft.com/office/drawing/2014/main" id="{CE22DB84-1CEB-24AF-9E70-657B9296437F}"/>
              </a:ext>
            </a:extLst>
          </p:cNvPr>
          <p:cNvPicPr>
            <a:picLocks noChangeAspect="1"/>
          </p:cNvPicPr>
          <p:nvPr/>
        </p:nvPicPr>
        <p:blipFill>
          <a:blip r:embed="rId2"/>
          <a:stretch>
            <a:fillRect/>
          </a:stretch>
        </p:blipFill>
        <p:spPr>
          <a:xfrm>
            <a:off x="96819" y="1103290"/>
            <a:ext cx="8113251" cy="4510110"/>
          </a:xfrm>
          <a:prstGeom prst="rect">
            <a:avLst/>
          </a:prstGeom>
        </p:spPr>
      </p:pic>
      <p:sp>
        <p:nvSpPr>
          <p:cNvPr id="4" name="TextBox 3">
            <a:extLst>
              <a:ext uri="{FF2B5EF4-FFF2-40B4-BE49-F238E27FC236}">
                <a16:creationId xmlns:a16="http://schemas.microsoft.com/office/drawing/2014/main" id="{0460B0FF-3071-1501-EBCC-85923D4D0FA9}"/>
              </a:ext>
            </a:extLst>
          </p:cNvPr>
          <p:cNvSpPr txBox="1"/>
          <p:nvPr/>
        </p:nvSpPr>
        <p:spPr>
          <a:xfrm>
            <a:off x="-363538" y="377825"/>
            <a:ext cx="88225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18: Total Suspended Solids by Site</a:t>
            </a:r>
          </a:p>
        </p:txBody>
      </p:sp>
      <p:sp>
        <p:nvSpPr>
          <p:cNvPr id="2" name="TextBox 1">
            <a:extLst>
              <a:ext uri="{FF2B5EF4-FFF2-40B4-BE49-F238E27FC236}">
                <a16:creationId xmlns:a16="http://schemas.microsoft.com/office/drawing/2014/main" id="{9C1335E8-3E85-C499-5832-2A3523A2603C}"/>
              </a:ext>
            </a:extLst>
          </p:cNvPr>
          <p:cNvSpPr txBox="1"/>
          <p:nvPr/>
        </p:nvSpPr>
        <p:spPr>
          <a:xfrm>
            <a:off x="8458993" y="1602736"/>
            <a:ext cx="3495940" cy="9233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TSS varied across sites. Downstream sites showing higher concentrations</a:t>
            </a:r>
          </a:p>
        </p:txBody>
      </p:sp>
      <p:sp>
        <p:nvSpPr>
          <p:cNvPr id="5" name="TextBox 4">
            <a:extLst>
              <a:ext uri="{FF2B5EF4-FFF2-40B4-BE49-F238E27FC236}">
                <a16:creationId xmlns:a16="http://schemas.microsoft.com/office/drawing/2014/main" id="{38441B28-10B0-9E8B-B547-8D6ED8B539D3}"/>
              </a:ext>
            </a:extLst>
          </p:cNvPr>
          <p:cNvSpPr txBox="1"/>
          <p:nvPr/>
        </p:nvSpPr>
        <p:spPr>
          <a:xfrm>
            <a:off x="8458993" y="2967335"/>
            <a:ext cx="3495940" cy="9233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three uppermost sites had the lowest median TSS concentrations (1.0 to 1.4 mg/L) </a:t>
            </a:r>
          </a:p>
        </p:txBody>
      </p:sp>
      <p:sp>
        <p:nvSpPr>
          <p:cNvPr id="6" name="TextBox 5">
            <a:extLst>
              <a:ext uri="{FF2B5EF4-FFF2-40B4-BE49-F238E27FC236}">
                <a16:creationId xmlns:a16="http://schemas.microsoft.com/office/drawing/2014/main" id="{15FB50C9-A32C-EBF3-4D74-F131C279D12E}"/>
              </a:ext>
            </a:extLst>
          </p:cNvPr>
          <p:cNvSpPr txBox="1"/>
          <p:nvPr/>
        </p:nvSpPr>
        <p:spPr>
          <a:xfrm>
            <a:off x="8458993" y="4304975"/>
            <a:ext cx="3495940" cy="9233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Clear Creek showed the highest mean and median, likely due to land-uses such as ditches</a:t>
            </a:r>
          </a:p>
        </p:txBody>
      </p:sp>
    </p:spTree>
    <p:extLst>
      <p:ext uri="{BB962C8B-B14F-4D97-AF65-F5344CB8AC3E}">
        <p14:creationId xmlns:p14="http://schemas.microsoft.com/office/powerpoint/2010/main" val="7571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E93F24-66B6-236E-D1DD-090524CDFCF4}"/>
              </a:ext>
            </a:extLst>
          </p:cNvPr>
          <p:cNvSpPr txBox="1"/>
          <p:nvPr/>
        </p:nvSpPr>
        <p:spPr>
          <a:xfrm>
            <a:off x="928687" y="2043674"/>
            <a:ext cx="10965656" cy="4619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Picture 2" descr="A graph with numbers and a line&#10;&#10;AI-generated content may be incorrect.">
            <a:extLst>
              <a:ext uri="{FF2B5EF4-FFF2-40B4-BE49-F238E27FC236}">
                <a16:creationId xmlns:a16="http://schemas.microsoft.com/office/drawing/2014/main" id="{89508270-DB97-965B-5FDB-A918BC864133}"/>
              </a:ext>
            </a:extLst>
          </p:cNvPr>
          <p:cNvPicPr>
            <a:picLocks noChangeAspect="1"/>
          </p:cNvPicPr>
          <p:nvPr/>
        </p:nvPicPr>
        <p:blipFill>
          <a:blip r:embed="rId2"/>
          <a:stretch>
            <a:fillRect/>
          </a:stretch>
        </p:blipFill>
        <p:spPr>
          <a:xfrm>
            <a:off x="110596" y="1383143"/>
            <a:ext cx="8002300" cy="4619624"/>
          </a:xfrm>
          <a:prstGeom prst="rect">
            <a:avLst/>
          </a:prstGeom>
        </p:spPr>
      </p:pic>
      <p:sp>
        <p:nvSpPr>
          <p:cNvPr id="4" name="TextBox 3">
            <a:extLst>
              <a:ext uri="{FF2B5EF4-FFF2-40B4-BE49-F238E27FC236}">
                <a16:creationId xmlns:a16="http://schemas.microsoft.com/office/drawing/2014/main" id="{C903B6F0-DA19-3912-A46A-C2DCFA10921F}"/>
              </a:ext>
            </a:extLst>
          </p:cNvPr>
          <p:cNvSpPr txBox="1"/>
          <p:nvPr/>
        </p:nvSpPr>
        <p:spPr>
          <a:xfrm>
            <a:off x="0" y="358597"/>
            <a:ext cx="8633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19. Total Suspended Solids and Flow for Rock Creek at Silver Run Bridge</a:t>
            </a:r>
          </a:p>
        </p:txBody>
      </p:sp>
      <p:sp>
        <p:nvSpPr>
          <p:cNvPr id="6" name="TextBox 5">
            <a:extLst>
              <a:ext uri="{FF2B5EF4-FFF2-40B4-BE49-F238E27FC236}">
                <a16:creationId xmlns:a16="http://schemas.microsoft.com/office/drawing/2014/main" id="{6678C191-7041-23E6-9F06-97528AA0BF85}"/>
              </a:ext>
            </a:extLst>
          </p:cNvPr>
          <p:cNvSpPr txBox="1"/>
          <p:nvPr/>
        </p:nvSpPr>
        <p:spPr>
          <a:xfrm>
            <a:off x="8198853" y="1720509"/>
            <a:ext cx="3695490"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TSS concentrations increased during high-flow events</a:t>
            </a:r>
          </a:p>
        </p:txBody>
      </p:sp>
      <p:sp>
        <p:nvSpPr>
          <p:cNvPr id="7" name="TextBox 6">
            <a:extLst>
              <a:ext uri="{FF2B5EF4-FFF2-40B4-BE49-F238E27FC236}">
                <a16:creationId xmlns:a16="http://schemas.microsoft.com/office/drawing/2014/main" id="{62ED366C-7BD8-4C4D-3401-86DCA3690341}"/>
              </a:ext>
            </a:extLst>
          </p:cNvPr>
          <p:cNvSpPr txBox="1"/>
          <p:nvPr/>
        </p:nvSpPr>
        <p:spPr>
          <a:xfrm>
            <a:off x="8198853" y="2805695"/>
            <a:ext cx="3695490" cy="1200329"/>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TSS concentrations at Silver Run Bridge ranged from 0.4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7.2 mg/L with daily discharge values ranging from 20 to 428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cfs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55ACD8ED-2464-8A24-22B6-957B48FCEACC}"/>
              </a:ext>
            </a:extLst>
          </p:cNvPr>
          <p:cNvSpPr txBox="1"/>
          <p:nvPr/>
        </p:nvSpPr>
        <p:spPr>
          <a:xfrm>
            <a:off x="8161978" y="4444879"/>
            <a:ext cx="3732366" cy="9233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Discharge exhibits seasonal patterns and baseflow periods showed lower TSS</a:t>
            </a:r>
          </a:p>
        </p:txBody>
      </p:sp>
    </p:spTree>
    <p:extLst>
      <p:ext uri="{BB962C8B-B14F-4D97-AF65-F5344CB8AC3E}">
        <p14:creationId xmlns:p14="http://schemas.microsoft.com/office/powerpoint/2010/main" val="61771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0EDD4-3523-F5B3-E354-D42C983E55E9}"/>
              </a:ext>
            </a:extLst>
          </p:cNvPr>
          <p:cNvPicPr>
            <a:picLocks noChangeAspect="1"/>
          </p:cNvPicPr>
          <p:nvPr/>
        </p:nvPicPr>
        <p:blipFill>
          <a:blip r:embed="rId2"/>
          <a:stretch>
            <a:fillRect/>
          </a:stretch>
        </p:blipFill>
        <p:spPr>
          <a:xfrm>
            <a:off x="5645214" y="1052545"/>
            <a:ext cx="6546786" cy="3697941"/>
          </a:xfrm>
          <a:prstGeom prst="rect">
            <a:avLst/>
          </a:prstGeom>
        </p:spPr>
      </p:pic>
      <p:pic>
        <p:nvPicPr>
          <p:cNvPr id="3" name="Picture 2">
            <a:extLst>
              <a:ext uri="{FF2B5EF4-FFF2-40B4-BE49-F238E27FC236}">
                <a16:creationId xmlns:a16="http://schemas.microsoft.com/office/drawing/2014/main" id="{F75DBC60-4205-E3B2-41DE-74DDBF93C9AE}"/>
              </a:ext>
            </a:extLst>
          </p:cNvPr>
          <p:cNvPicPr>
            <a:picLocks noChangeAspect="1"/>
          </p:cNvPicPr>
          <p:nvPr/>
        </p:nvPicPr>
        <p:blipFill>
          <a:blip r:embed="rId3"/>
          <a:stretch>
            <a:fillRect/>
          </a:stretch>
        </p:blipFill>
        <p:spPr>
          <a:xfrm>
            <a:off x="183659" y="3428999"/>
            <a:ext cx="5439066" cy="3136797"/>
          </a:xfrm>
          <a:prstGeom prst="rect">
            <a:avLst/>
          </a:prstGeom>
        </p:spPr>
      </p:pic>
      <p:sp>
        <p:nvSpPr>
          <p:cNvPr id="4" name="TextBox 3">
            <a:extLst>
              <a:ext uri="{FF2B5EF4-FFF2-40B4-BE49-F238E27FC236}">
                <a16:creationId xmlns:a16="http://schemas.microsoft.com/office/drawing/2014/main" id="{0DE03C32-4AA0-D4A1-D58F-6BFF33FE0549}"/>
              </a:ext>
            </a:extLst>
          </p:cNvPr>
          <p:cNvSpPr txBox="1"/>
          <p:nvPr/>
        </p:nvSpPr>
        <p:spPr>
          <a:xfrm>
            <a:off x="5940911" y="244737"/>
            <a:ext cx="6172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Figure 20. Regression of Total Suspended Solids and Flow for Rock Creek at Silver Run Bridge</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505698F-A84C-3D4F-F4DA-08D86909B48B}"/>
              </a:ext>
            </a:extLst>
          </p:cNvPr>
          <p:cNvSpPr txBox="1"/>
          <p:nvPr/>
        </p:nvSpPr>
        <p:spPr>
          <a:xfrm>
            <a:off x="540992" y="2575532"/>
            <a:ext cx="4724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19:</a:t>
            </a:r>
          </a:p>
        </p:txBody>
      </p:sp>
      <p:sp>
        <p:nvSpPr>
          <p:cNvPr id="6" name="TextBox 5">
            <a:extLst>
              <a:ext uri="{FF2B5EF4-FFF2-40B4-BE49-F238E27FC236}">
                <a16:creationId xmlns:a16="http://schemas.microsoft.com/office/drawing/2014/main" id="{636ED5FD-BA53-6313-0FFF-D1AEFC47DB96}"/>
              </a:ext>
            </a:extLst>
          </p:cNvPr>
          <p:cNvSpPr txBox="1"/>
          <p:nvPr/>
        </p:nvSpPr>
        <p:spPr>
          <a:xfrm>
            <a:off x="5787614" y="5346551"/>
            <a:ext cx="6220727"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Flow explains a substantial portion of variability in suspended solids</a:t>
            </a:r>
          </a:p>
        </p:txBody>
      </p:sp>
      <p:sp>
        <p:nvSpPr>
          <p:cNvPr id="7" name="TextBox 6">
            <a:extLst>
              <a:ext uri="{FF2B5EF4-FFF2-40B4-BE49-F238E27FC236}">
                <a16:creationId xmlns:a16="http://schemas.microsoft.com/office/drawing/2014/main" id="{898693B0-CC6C-A080-1B9F-F7EABFC8D9E3}"/>
              </a:ext>
            </a:extLst>
          </p:cNvPr>
          <p:cNvSpPr txBox="1"/>
          <p:nvPr/>
        </p:nvSpPr>
        <p:spPr>
          <a:xfrm>
            <a:off x="710005" y="891068"/>
            <a:ext cx="4152451" cy="9233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 significant positive relationship was observed between discharge and TSS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 &lt; 0.001)</a:t>
            </a:r>
          </a:p>
        </p:txBody>
      </p:sp>
    </p:spTree>
    <p:extLst>
      <p:ext uri="{BB962C8B-B14F-4D97-AF65-F5344CB8AC3E}">
        <p14:creationId xmlns:p14="http://schemas.microsoft.com/office/powerpoint/2010/main" val="81463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F95B786C-FA19-A78E-3DB2-B11A2D0D9AFE}"/>
              </a:ext>
            </a:extLst>
          </p:cNvPr>
          <p:cNvPicPr>
            <a:picLocks noChangeAspect="1"/>
          </p:cNvPicPr>
          <p:nvPr/>
        </p:nvPicPr>
        <p:blipFill>
          <a:blip r:embed="rId2"/>
          <a:stretch>
            <a:fillRect/>
          </a:stretch>
        </p:blipFill>
        <p:spPr>
          <a:xfrm>
            <a:off x="154274" y="75303"/>
            <a:ext cx="6580013" cy="6691257"/>
          </a:xfrm>
          <a:prstGeom prst="rect">
            <a:avLst/>
          </a:prstGeom>
        </p:spPr>
      </p:pic>
      <p:sp>
        <p:nvSpPr>
          <p:cNvPr id="5" name="TextBox 4">
            <a:extLst>
              <a:ext uri="{FF2B5EF4-FFF2-40B4-BE49-F238E27FC236}">
                <a16:creationId xmlns:a16="http://schemas.microsoft.com/office/drawing/2014/main" id="{789F4951-E99E-4EA9-0F8B-7EBD12718895}"/>
              </a:ext>
            </a:extLst>
          </p:cNvPr>
          <p:cNvSpPr txBox="1"/>
          <p:nvPr/>
        </p:nvSpPr>
        <p:spPr>
          <a:xfrm>
            <a:off x="6643688" y="321996"/>
            <a:ext cx="55483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14: Total Phosphorous by Site </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3ABEDDD4-0135-69E8-8A50-09AC91D827A4}"/>
              </a:ext>
            </a:extLst>
          </p:cNvPr>
          <p:cNvSpPr txBox="1"/>
          <p:nvPr/>
        </p:nvSpPr>
        <p:spPr>
          <a:xfrm>
            <a:off x="6841783" y="1979407"/>
            <a:ext cx="5195943" cy="3970318"/>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TP ranged from non-detects to 0.45 mg/L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Headwater sites had very low median TP at &lt;0.007 mg/L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Clear Creek showed the highest median, mean, and outlier concentrations</a:t>
            </a:r>
          </a:p>
        </p:txBody>
      </p:sp>
    </p:spTree>
    <p:extLst>
      <p:ext uri="{BB962C8B-B14F-4D97-AF65-F5344CB8AC3E}">
        <p14:creationId xmlns:p14="http://schemas.microsoft.com/office/powerpoint/2010/main" val="96041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A9D6D-DF9D-8320-A3B0-18041D9F5FCC}"/>
              </a:ext>
            </a:extLst>
          </p:cNvPr>
          <p:cNvPicPr>
            <a:picLocks noChangeAspect="1"/>
          </p:cNvPicPr>
          <p:nvPr/>
        </p:nvPicPr>
        <p:blipFill>
          <a:blip r:embed="rId2"/>
          <a:stretch>
            <a:fillRect/>
          </a:stretch>
        </p:blipFill>
        <p:spPr>
          <a:xfrm>
            <a:off x="85724" y="432293"/>
            <a:ext cx="7008017" cy="6396371"/>
          </a:xfrm>
          <a:prstGeom prst="rect">
            <a:avLst/>
          </a:prstGeom>
        </p:spPr>
      </p:pic>
      <p:sp>
        <p:nvSpPr>
          <p:cNvPr id="4" name="TextBox 3">
            <a:extLst>
              <a:ext uri="{FF2B5EF4-FFF2-40B4-BE49-F238E27FC236}">
                <a16:creationId xmlns:a16="http://schemas.microsoft.com/office/drawing/2014/main" id="{C1901E16-60A0-5411-0C7E-7B2305AD077B}"/>
              </a:ext>
            </a:extLst>
          </p:cNvPr>
          <p:cNvSpPr txBox="1"/>
          <p:nvPr/>
        </p:nvSpPr>
        <p:spPr>
          <a:xfrm>
            <a:off x="85724" y="-2937"/>
            <a:ext cx="113604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15: </a:t>
            </a:r>
            <a:r>
              <a:rPr kumimoji="0" lang="en-US" sz="2400" b="1" i="0" u="none" strike="noStrike" kern="1200" cap="none" spc="0" normalizeH="0" baseline="0" noProof="0" dirty="0">
                <a:ln>
                  <a:noFill/>
                </a:ln>
                <a:solidFill>
                  <a:prstClr val="black"/>
                </a:solidFill>
                <a:effectLst/>
                <a:uLnTx/>
                <a:uFillTx/>
                <a:latin typeface="Aptos" panose="02110004020202020204"/>
                <a:ea typeface="+mn-lt"/>
                <a:cs typeface="+mn-lt"/>
              </a:rPr>
              <a:t>Total Phosphorus Vs Total Suspended Solids</a:t>
            </a:r>
          </a:p>
        </p:txBody>
      </p:sp>
      <p:sp>
        <p:nvSpPr>
          <p:cNvPr id="2" name="TextBox 1">
            <a:extLst>
              <a:ext uri="{FF2B5EF4-FFF2-40B4-BE49-F238E27FC236}">
                <a16:creationId xmlns:a16="http://schemas.microsoft.com/office/drawing/2014/main" id="{6032019C-4E9F-B19A-57C7-0960132C0E88}"/>
              </a:ext>
            </a:extLst>
          </p:cNvPr>
          <p:cNvSpPr txBox="1"/>
          <p:nvPr/>
        </p:nvSpPr>
        <p:spPr>
          <a:xfrm>
            <a:off x="7262812" y="2274838"/>
            <a:ext cx="4183324" cy="230832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Regression shows a strong positive relationship (p &lt; 0.001)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Indicates phosphorous is largely transported by suspended solids</a:t>
            </a:r>
          </a:p>
        </p:txBody>
      </p:sp>
    </p:spTree>
    <p:extLst>
      <p:ext uri="{BB962C8B-B14F-4D97-AF65-F5344CB8AC3E}">
        <p14:creationId xmlns:p14="http://schemas.microsoft.com/office/powerpoint/2010/main" val="245163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AI-generated content may be incorrect.">
            <a:extLst>
              <a:ext uri="{FF2B5EF4-FFF2-40B4-BE49-F238E27FC236}">
                <a16:creationId xmlns:a16="http://schemas.microsoft.com/office/drawing/2014/main" id="{F3F8678F-5062-9E1E-5F97-86B98C14CF87}"/>
              </a:ext>
            </a:extLst>
          </p:cNvPr>
          <p:cNvPicPr>
            <a:picLocks noChangeAspect="1"/>
          </p:cNvPicPr>
          <p:nvPr/>
        </p:nvPicPr>
        <p:blipFill>
          <a:blip r:embed="rId2"/>
          <a:srcRect b="56995"/>
          <a:stretch>
            <a:fillRect/>
          </a:stretch>
        </p:blipFill>
        <p:spPr>
          <a:xfrm>
            <a:off x="0" y="4197124"/>
            <a:ext cx="5448522" cy="2585322"/>
          </a:xfrm>
          <a:prstGeom prst="rect">
            <a:avLst/>
          </a:prstGeom>
        </p:spPr>
      </p:pic>
      <p:sp>
        <p:nvSpPr>
          <p:cNvPr id="2" name="TextBox 1">
            <a:extLst>
              <a:ext uri="{FF2B5EF4-FFF2-40B4-BE49-F238E27FC236}">
                <a16:creationId xmlns:a16="http://schemas.microsoft.com/office/drawing/2014/main" id="{7D012216-55FC-050D-B6A7-ED37ABD2C88B}"/>
              </a:ext>
            </a:extLst>
          </p:cNvPr>
          <p:cNvSpPr txBox="1"/>
          <p:nvPr/>
        </p:nvSpPr>
        <p:spPr>
          <a:xfrm>
            <a:off x="119062" y="586981"/>
            <a:ext cx="6174162" cy="5976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090BEBED-617A-C701-2F1C-70FFC1B67BFE}"/>
              </a:ext>
            </a:extLst>
          </p:cNvPr>
          <p:cNvPicPr>
            <a:picLocks noChangeAspect="1"/>
          </p:cNvPicPr>
          <p:nvPr/>
        </p:nvPicPr>
        <p:blipFill>
          <a:blip r:embed="rId3"/>
          <a:stretch>
            <a:fillRect/>
          </a:stretch>
        </p:blipFill>
        <p:spPr>
          <a:xfrm>
            <a:off x="4207932" y="881062"/>
            <a:ext cx="7984067" cy="4213813"/>
          </a:xfrm>
          <a:prstGeom prst="rect">
            <a:avLst/>
          </a:prstGeom>
        </p:spPr>
      </p:pic>
      <p:sp>
        <p:nvSpPr>
          <p:cNvPr id="4" name="TextBox 3">
            <a:extLst>
              <a:ext uri="{FF2B5EF4-FFF2-40B4-BE49-F238E27FC236}">
                <a16:creationId xmlns:a16="http://schemas.microsoft.com/office/drawing/2014/main" id="{268D777C-7B9C-4EAF-518A-FAEB426FE615}"/>
              </a:ext>
            </a:extLst>
          </p:cNvPr>
          <p:cNvSpPr txBox="1"/>
          <p:nvPr/>
        </p:nvSpPr>
        <p:spPr>
          <a:xfrm>
            <a:off x="4055633" y="202871"/>
            <a:ext cx="77148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16: Orthophosphate by Site</a:t>
            </a:r>
          </a:p>
        </p:txBody>
      </p:sp>
      <p:sp>
        <p:nvSpPr>
          <p:cNvPr id="6" name="TextBox 5">
            <a:extLst>
              <a:ext uri="{FF2B5EF4-FFF2-40B4-BE49-F238E27FC236}">
                <a16:creationId xmlns:a16="http://schemas.microsoft.com/office/drawing/2014/main" id="{44ADDDF5-AC26-B4B1-79E0-FD87EE9F4BF6}"/>
              </a:ext>
            </a:extLst>
          </p:cNvPr>
          <p:cNvSpPr txBox="1"/>
          <p:nvPr/>
        </p:nvSpPr>
        <p:spPr>
          <a:xfrm>
            <a:off x="361591" y="3432911"/>
            <a:ext cx="34424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14: A</a:t>
            </a:r>
          </a:p>
        </p:txBody>
      </p:sp>
      <p:sp>
        <p:nvSpPr>
          <p:cNvPr id="7" name="TextBox 6">
            <a:extLst>
              <a:ext uri="{FF2B5EF4-FFF2-40B4-BE49-F238E27FC236}">
                <a16:creationId xmlns:a16="http://schemas.microsoft.com/office/drawing/2014/main" id="{D9798B08-2C28-CC47-1BD6-15E7417CF6E5}"/>
              </a:ext>
            </a:extLst>
          </p:cNvPr>
          <p:cNvSpPr txBox="1"/>
          <p:nvPr/>
        </p:nvSpPr>
        <p:spPr>
          <a:xfrm>
            <a:off x="361591" y="1117730"/>
            <a:ext cx="3603812" cy="1754326"/>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Concentrations ranged from non-detects to 0.02 mg/L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Headwater sites had the lowest medians (~0.0012 mg/L)</a:t>
            </a:r>
          </a:p>
        </p:txBody>
      </p:sp>
      <p:sp>
        <p:nvSpPr>
          <p:cNvPr id="8" name="TextBox 7">
            <a:extLst>
              <a:ext uri="{FF2B5EF4-FFF2-40B4-BE49-F238E27FC236}">
                <a16:creationId xmlns:a16="http://schemas.microsoft.com/office/drawing/2014/main" id="{846FB7DF-BDB0-DAFC-4711-BAEA42D5B449}"/>
              </a:ext>
            </a:extLst>
          </p:cNvPr>
          <p:cNvSpPr txBox="1"/>
          <p:nvPr/>
        </p:nvSpPr>
        <p:spPr>
          <a:xfrm>
            <a:off x="6293224" y="5626249"/>
            <a:ext cx="4840941" cy="646331"/>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Rock Creek at Fox and Clear Creek had the highest means (~0.0063 mg/L)</a:t>
            </a:r>
          </a:p>
        </p:txBody>
      </p:sp>
    </p:spTree>
    <p:extLst>
      <p:ext uri="{BB962C8B-B14F-4D97-AF65-F5344CB8AC3E}">
        <p14:creationId xmlns:p14="http://schemas.microsoft.com/office/powerpoint/2010/main" val="390177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F0A22-7C5F-B8C5-093B-2097A39BBC62}"/>
              </a:ext>
            </a:extLst>
          </p:cNvPr>
          <p:cNvSpPr txBox="1"/>
          <p:nvPr/>
        </p:nvSpPr>
        <p:spPr>
          <a:xfrm>
            <a:off x="559593" y="988218"/>
            <a:ext cx="8262937" cy="5119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Picture 2" descr="A graph with numbers and a line&#10;&#10;AI-generated content may be incorrect.">
            <a:extLst>
              <a:ext uri="{FF2B5EF4-FFF2-40B4-BE49-F238E27FC236}">
                <a16:creationId xmlns:a16="http://schemas.microsoft.com/office/drawing/2014/main" id="{A8975A07-B7CB-5DE4-E367-D5ED8383A9CD}"/>
              </a:ext>
            </a:extLst>
          </p:cNvPr>
          <p:cNvPicPr>
            <a:picLocks noChangeAspect="1"/>
          </p:cNvPicPr>
          <p:nvPr/>
        </p:nvPicPr>
        <p:blipFill>
          <a:blip r:embed="rId2"/>
          <a:stretch>
            <a:fillRect/>
          </a:stretch>
        </p:blipFill>
        <p:spPr>
          <a:xfrm>
            <a:off x="130101" y="1181709"/>
            <a:ext cx="7912067" cy="5423485"/>
          </a:xfrm>
          <a:prstGeom prst="rect">
            <a:avLst/>
          </a:prstGeom>
        </p:spPr>
      </p:pic>
      <p:sp>
        <p:nvSpPr>
          <p:cNvPr id="4" name="TextBox 3">
            <a:extLst>
              <a:ext uri="{FF2B5EF4-FFF2-40B4-BE49-F238E27FC236}">
                <a16:creationId xmlns:a16="http://schemas.microsoft.com/office/drawing/2014/main" id="{E69C4C0B-1AE0-DBBC-C38F-E2E9005E8356}"/>
              </a:ext>
            </a:extLst>
          </p:cNvPr>
          <p:cNvSpPr txBox="1"/>
          <p:nvPr/>
        </p:nvSpPr>
        <p:spPr>
          <a:xfrm>
            <a:off x="1843518" y="158036"/>
            <a:ext cx="83083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Figure 17: Total Phosphorous and Orthophosphate at Clear Creek</a:t>
            </a:r>
          </a:p>
        </p:txBody>
      </p:sp>
      <p:sp>
        <p:nvSpPr>
          <p:cNvPr id="5" name="TextBox 4">
            <a:extLst>
              <a:ext uri="{FF2B5EF4-FFF2-40B4-BE49-F238E27FC236}">
                <a16:creationId xmlns:a16="http://schemas.microsoft.com/office/drawing/2014/main" id="{BDFF9848-F3CE-0D80-6FFA-425D75B8EA2F}"/>
              </a:ext>
            </a:extLst>
          </p:cNvPr>
          <p:cNvSpPr txBox="1"/>
          <p:nvPr/>
        </p:nvSpPr>
        <p:spPr>
          <a:xfrm>
            <a:off x="8308294" y="1817586"/>
            <a:ext cx="3535875" cy="341632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TP ranged from 0.01 to 0.45 mg/L, while Ortho-P ranged from 0.0016 to 0.0133 mg/L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highest TP was observed in May 2022, while the highest Ortho-P was in August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lowest concentrations are typically in late fall</a:t>
            </a:r>
          </a:p>
        </p:txBody>
      </p:sp>
    </p:spTree>
    <p:extLst>
      <p:ext uri="{BB962C8B-B14F-4D97-AF65-F5344CB8AC3E}">
        <p14:creationId xmlns:p14="http://schemas.microsoft.com/office/powerpoint/2010/main" val="291654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7646B99-C427-9DEE-800B-63549658B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4" y="1154911"/>
            <a:ext cx="6929438" cy="5292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734DBCD-4310-F934-1205-11D7FF2971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685"/>
          <a:stretch/>
        </p:blipFill>
        <p:spPr bwMode="auto">
          <a:xfrm>
            <a:off x="131732" y="237594"/>
            <a:ext cx="5367337" cy="2777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6B9FD5-8E83-40E0-5A6E-74F7EA28253A}"/>
              </a:ext>
            </a:extLst>
          </p:cNvPr>
          <p:cNvSpPr txBox="1"/>
          <p:nvPr/>
        </p:nvSpPr>
        <p:spPr>
          <a:xfrm>
            <a:off x="7863404" y="6495489"/>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1. Site and sub-watersheds map</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9D9DDE1-759B-A5AE-A7CF-659F4886E520}"/>
              </a:ext>
            </a:extLst>
          </p:cNvPr>
          <p:cNvSpPr txBox="1"/>
          <p:nvPr/>
        </p:nvSpPr>
        <p:spPr>
          <a:xfrm>
            <a:off x="5836444" y="413185"/>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4. Total Nitrogen by Site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8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D1B5-CADF-E562-DB10-08E3845A3540}"/>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3911AF43-EA9D-5691-5DB4-C0A6DB61D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4" y="1154911"/>
            <a:ext cx="6929438" cy="5292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4E6128D-3970-04A8-8FF8-185B59A20F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61"/>
          <a:stretch>
            <a:fillRect/>
          </a:stretch>
        </p:blipFill>
        <p:spPr bwMode="auto">
          <a:xfrm>
            <a:off x="131732" y="237594"/>
            <a:ext cx="5367337" cy="6441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50832D-8A29-4693-3789-ECC49B55C827}"/>
              </a:ext>
            </a:extLst>
          </p:cNvPr>
          <p:cNvSpPr txBox="1"/>
          <p:nvPr/>
        </p:nvSpPr>
        <p:spPr>
          <a:xfrm>
            <a:off x="7863404" y="6495489"/>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1. Site and sub-watersheds map</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F5776CF3-9DB1-CDA1-CC74-558B30A6D342}"/>
              </a:ext>
            </a:extLst>
          </p:cNvPr>
          <p:cNvSpPr txBox="1"/>
          <p:nvPr/>
        </p:nvSpPr>
        <p:spPr>
          <a:xfrm>
            <a:off x="5836444" y="413185"/>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4. Total Nitrogen by Site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929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20B0-AA53-6B83-CFA8-F51B9FD98EF4}"/>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AB169B17-9F7D-5B20-3842-E2A44A569493}"/>
              </a:ext>
            </a:extLst>
          </p:cNvPr>
          <p:cNvSpPr>
            <a:spLocks noGrp="1"/>
          </p:cNvSpPr>
          <p:nvPr>
            <p:ph idx="1"/>
          </p:nvPr>
        </p:nvSpPr>
        <p:spPr/>
        <p:txBody>
          <a:bodyPr>
            <a:normAutofit/>
          </a:bodyPr>
          <a:lstStyle/>
          <a:p>
            <a:r>
              <a:rPr lang="en-US" sz="2600" dirty="0"/>
              <a:t>To investigate nutrient concentrations in Rock Creek as they relate to site location in the basin, agricultural activities, and development.</a:t>
            </a:r>
          </a:p>
          <a:p>
            <a:r>
              <a:rPr lang="en-US" sz="2600" dirty="0"/>
              <a:t>To investigate chemical and physical parameters in Rock Creek as they relate to site location, agricultural activities, development and other land uses. </a:t>
            </a:r>
          </a:p>
          <a:p>
            <a:r>
              <a:rPr lang="en-US" sz="2600" dirty="0"/>
              <a:t>To investigate stream temperature in Rock Creek at 3 locations. One at Fox, Boyd and Joliet. </a:t>
            </a:r>
          </a:p>
          <a:p>
            <a:r>
              <a:rPr lang="en-US" sz="2600" dirty="0"/>
              <a:t>To investigate total suspended solids in Rock Creek as they relate to sediment source areas and seasonal activities.</a:t>
            </a:r>
          </a:p>
        </p:txBody>
      </p:sp>
    </p:spTree>
    <p:extLst>
      <p:ext uri="{BB962C8B-B14F-4D97-AF65-F5344CB8AC3E}">
        <p14:creationId xmlns:p14="http://schemas.microsoft.com/office/powerpoint/2010/main" val="231517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34DBCD-4310-F934-1205-11D7FF29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4" y="223217"/>
            <a:ext cx="5367337" cy="64115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72A11835-F0A5-068E-2A3B-A5C9AFCC5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619" y="1625083"/>
            <a:ext cx="59436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E6141D-D7AD-1186-2A0E-75A718096E27}"/>
              </a:ext>
            </a:extLst>
          </p:cNvPr>
          <p:cNvSpPr txBox="1"/>
          <p:nvPr/>
        </p:nvSpPr>
        <p:spPr>
          <a:xfrm>
            <a:off x="5757861" y="223217"/>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4. Total Nitrogen by Site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4C48E635-3F48-AC60-A6F9-975B012DD2AA}"/>
              </a:ext>
            </a:extLst>
          </p:cNvPr>
          <p:cNvSpPr txBox="1"/>
          <p:nvPr/>
        </p:nvSpPr>
        <p:spPr>
          <a:xfrm>
            <a:off x="8990410" y="4863584"/>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5. Nitrate-N by site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1910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awing">
            <a:extLst>
              <a:ext uri="{FF2B5EF4-FFF2-40B4-BE49-F238E27FC236}">
                <a16:creationId xmlns:a16="http://schemas.microsoft.com/office/drawing/2014/main" id="{CCF80C91-18CB-340B-6172-87C7694CE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916" y="875506"/>
            <a:ext cx="10560168" cy="5106987"/>
          </a:xfrm>
          <a:prstGeom prst="rect">
            <a:avLst/>
          </a:prstGeom>
        </p:spPr>
      </p:pic>
      <p:sp>
        <p:nvSpPr>
          <p:cNvPr id="4" name="TextBox 3">
            <a:extLst>
              <a:ext uri="{FF2B5EF4-FFF2-40B4-BE49-F238E27FC236}">
                <a16:creationId xmlns:a16="http://schemas.microsoft.com/office/drawing/2014/main" id="{28E41512-8514-EF4E-F314-5CB61AC0E13F}"/>
              </a:ext>
            </a:extLst>
          </p:cNvPr>
          <p:cNvSpPr txBox="1"/>
          <p:nvPr/>
        </p:nvSpPr>
        <p:spPr>
          <a:xfrm>
            <a:off x="317897" y="343971"/>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6. Nitrate versus Total Nitrogen</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0975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awing">
            <a:extLst>
              <a:ext uri="{FF2B5EF4-FFF2-40B4-BE49-F238E27FC236}">
                <a16:creationId xmlns:a16="http://schemas.microsoft.com/office/drawing/2014/main" id="{5E584A5B-89E3-B204-B95B-0FF423225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49" y="1006517"/>
            <a:ext cx="10401302" cy="5359315"/>
          </a:xfrm>
          <a:prstGeom prst="rect">
            <a:avLst/>
          </a:prstGeom>
        </p:spPr>
      </p:pic>
      <p:sp>
        <p:nvSpPr>
          <p:cNvPr id="4" name="TextBox 3">
            <a:extLst>
              <a:ext uri="{FF2B5EF4-FFF2-40B4-BE49-F238E27FC236}">
                <a16:creationId xmlns:a16="http://schemas.microsoft.com/office/drawing/2014/main" id="{C544E8DA-14B2-8101-E426-82F13C5394D1}"/>
              </a:ext>
            </a:extLst>
          </p:cNvPr>
          <p:cNvSpPr txBox="1"/>
          <p:nvPr/>
        </p:nvSpPr>
        <p:spPr>
          <a:xfrm>
            <a:off x="303609" y="169002"/>
            <a:ext cx="65829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9. Regression of Nitrate-N versus Flow for Rock Creek near F.S. Boundary</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252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awing">
            <a:extLst>
              <a:ext uri="{FF2B5EF4-FFF2-40B4-BE49-F238E27FC236}">
                <a16:creationId xmlns:a16="http://schemas.microsoft.com/office/drawing/2014/main" id="{AFB9A9F1-ABD6-2AC2-B23A-14D3129741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25" y="228599"/>
            <a:ext cx="5943600" cy="4543425"/>
          </a:xfrm>
          <a:prstGeom prst="rect">
            <a:avLst/>
          </a:prstGeom>
        </p:spPr>
      </p:pic>
      <p:pic>
        <p:nvPicPr>
          <p:cNvPr id="3" name="drawing">
            <a:extLst>
              <a:ext uri="{FF2B5EF4-FFF2-40B4-BE49-F238E27FC236}">
                <a16:creationId xmlns:a16="http://schemas.microsoft.com/office/drawing/2014/main" id="{972DB780-CBE8-535B-A48A-BB90BCE0F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1675" y="2076451"/>
            <a:ext cx="5943600" cy="4552950"/>
          </a:xfrm>
          <a:prstGeom prst="rect">
            <a:avLst/>
          </a:prstGeom>
        </p:spPr>
      </p:pic>
      <p:sp>
        <p:nvSpPr>
          <p:cNvPr id="5" name="TextBox 4">
            <a:extLst>
              <a:ext uri="{FF2B5EF4-FFF2-40B4-BE49-F238E27FC236}">
                <a16:creationId xmlns:a16="http://schemas.microsoft.com/office/drawing/2014/main" id="{CC1C069C-BE27-E5D3-72C7-3629CF99C333}"/>
              </a:ext>
            </a:extLst>
          </p:cNvPr>
          <p:cNvSpPr txBox="1"/>
          <p:nvPr/>
        </p:nvSpPr>
        <p:spPr>
          <a:xfrm>
            <a:off x="9145191" y="1707119"/>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3. Septic map</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3BCAC616-8642-BED9-F6A3-C9718A3F35C4}"/>
              </a:ext>
            </a:extLst>
          </p:cNvPr>
          <p:cNvSpPr txBox="1"/>
          <p:nvPr/>
        </p:nvSpPr>
        <p:spPr>
          <a:xfrm>
            <a:off x="466725" y="4772024"/>
            <a:ext cx="76223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2. Land Use Map</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9FA8ABAC-B39A-1A97-7841-CBA326FA5966}"/>
              </a:ext>
            </a:extLst>
          </p:cNvPr>
          <p:cNvGrpSpPr/>
          <p:nvPr/>
        </p:nvGrpSpPr>
        <p:grpSpPr>
          <a:xfrm>
            <a:off x="460075" y="5179952"/>
            <a:ext cx="3464944" cy="1413919"/>
            <a:chOff x="460075" y="5179952"/>
            <a:chExt cx="3464944" cy="1413919"/>
          </a:xfrm>
        </p:grpSpPr>
        <p:pic>
          <p:nvPicPr>
            <p:cNvPr id="4" name="Picture 3" descr="A black text on a white background&#10;&#10;AI-generated content may be incorrect.">
              <a:extLst>
                <a:ext uri="{FF2B5EF4-FFF2-40B4-BE49-F238E27FC236}">
                  <a16:creationId xmlns:a16="http://schemas.microsoft.com/office/drawing/2014/main" id="{1914A1AF-139D-9955-9665-591CAA898508}"/>
                </a:ext>
              </a:extLst>
            </p:cNvPr>
            <p:cNvPicPr>
              <a:picLocks noChangeAspect="1"/>
            </p:cNvPicPr>
            <p:nvPr/>
          </p:nvPicPr>
          <p:blipFill>
            <a:blip r:embed="rId5"/>
            <a:stretch>
              <a:fillRect/>
            </a:stretch>
          </p:blipFill>
          <p:spPr>
            <a:xfrm>
              <a:off x="460075" y="5179952"/>
              <a:ext cx="3464944" cy="969454"/>
            </a:xfrm>
            <a:prstGeom prst="rect">
              <a:avLst/>
            </a:prstGeom>
          </p:spPr>
        </p:pic>
        <p:pic>
          <p:nvPicPr>
            <p:cNvPr id="6" name="Picture 5" descr="A close-up of a sign&#10;&#10;AI-generated content may be incorrect.">
              <a:extLst>
                <a:ext uri="{FF2B5EF4-FFF2-40B4-BE49-F238E27FC236}">
                  <a16:creationId xmlns:a16="http://schemas.microsoft.com/office/drawing/2014/main" id="{FC7D3137-2F5A-01D5-08B9-E13A937D7DF7}"/>
                </a:ext>
              </a:extLst>
            </p:cNvPr>
            <p:cNvPicPr>
              <a:picLocks noChangeAspect="1"/>
            </p:cNvPicPr>
            <p:nvPr/>
          </p:nvPicPr>
          <p:blipFill>
            <a:blip r:embed="rId6"/>
            <a:stretch>
              <a:fillRect/>
            </a:stretch>
          </p:blipFill>
          <p:spPr>
            <a:xfrm>
              <a:off x="460075" y="6130089"/>
              <a:ext cx="3464944" cy="463782"/>
            </a:xfrm>
            <a:prstGeom prst="rect">
              <a:avLst/>
            </a:prstGeom>
          </p:spPr>
        </p:pic>
      </p:grpSp>
    </p:spTree>
    <p:extLst>
      <p:ext uri="{BB962C8B-B14F-4D97-AF65-F5344CB8AC3E}">
        <p14:creationId xmlns:p14="http://schemas.microsoft.com/office/powerpoint/2010/main" val="3297672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numbers and text&#10;&#10;AI-generated content may be incorrect.">
            <a:extLst>
              <a:ext uri="{FF2B5EF4-FFF2-40B4-BE49-F238E27FC236}">
                <a16:creationId xmlns:a16="http://schemas.microsoft.com/office/drawing/2014/main" id="{5425C1E7-E15A-BDF9-3753-B2FFC09AAC81}"/>
              </a:ext>
            </a:extLst>
          </p:cNvPr>
          <p:cNvPicPr>
            <a:picLocks noChangeAspect="1"/>
          </p:cNvPicPr>
          <p:nvPr/>
        </p:nvPicPr>
        <p:blipFill>
          <a:blip r:embed="rId2"/>
          <a:stretch>
            <a:fillRect/>
          </a:stretch>
        </p:blipFill>
        <p:spPr>
          <a:xfrm>
            <a:off x="1298636" y="684361"/>
            <a:ext cx="9580352" cy="5503653"/>
          </a:xfrm>
          <a:prstGeom prst="rect">
            <a:avLst/>
          </a:prstGeom>
        </p:spPr>
      </p:pic>
      <p:sp>
        <p:nvSpPr>
          <p:cNvPr id="5" name="TextBox 4">
            <a:extLst>
              <a:ext uri="{FF2B5EF4-FFF2-40B4-BE49-F238E27FC236}">
                <a16:creationId xmlns:a16="http://schemas.microsoft.com/office/drawing/2014/main" id="{5FD3ED03-C20F-AC50-0F1C-52119D9E6657}"/>
              </a:ext>
            </a:extLst>
          </p:cNvPr>
          <p:cNvSpPr txBox="1"/>
          <p:nvPr/>
        </p:nvSpPr>
        <p:spPr>
          <a:xfrm>
            <a:off x="1293962" y="7188"/>
            <a:ext cx="6096000" cy="851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Segoe UI"/>
              <a:cs typeface="Segoe UI"/>
            </a:endParaRPr>
          </a:p>
          <a:p>
            <a:pPr marL="0" marR="0" lvl="0" indent="0" algn="l" defTabSz="914400" rtl="0" eaLnBrk="1" fontAlgn="auto" latinLnBrk="0" hangingPunct="1">
              <a:lnSpc>
                <a:spcPts val="1569"/>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a:ea typeface="Aptos"/>
                <a:cs typeface="Aptos"/>
              </a:rPr>
              <a:t>Table 2. Land use for each sample site sub-watershed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661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AI-generated content may be incorrect.">
            <a:extLst>
              <a:ext uri="{FF2B5EF4-FFF2-40B4-BE49-F238E27FC236}">
                <a16:creationId xmlns:a16="http://schemas.microsoft.com/office/drawing/2014/main" id="{667B93BE-88E0-931E-FAE1-EF3F63ECB48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4675" y="0"/>
            <a:ext cx="6889432" cy="6823996"/>
          </a:xfrm>
          <a:prstGeom prst="rect">
            <a:avLst/>
          </a:prstGeom>
          <a:noFill/>
          <a:ln>
            <a:noFill/>
          </a:ln>
        </p:spPr>
      </p:pic>
      <p:sp>
        <p:nvSpPr>
          <p:cNvPr id="4" name="TextBox 3">
            <a:extLst>
              <a:ext uri="{FF2B5EF4-FFF2-40B4-BE49-F238E27FC236}">
                <a16:creationId xmlns:a16="http://schemas.microsoft.com/office/drawing/2014/main" id="{C776088E-4B49-35E4-C5F5-426C77559BF9}"/>
              </a:ext>
            </a:extLst>
          </p:cNvPr>
          <p:cNvSpPr txBox="1"/>
          <p:nvPr/>
        </p:nvSpPr>
        <p:spPr>
          <a:xfrm>
            <a:off x="171450" y="248335"/>
            <a:ext cx="31146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12. Nitrate-N versus land use for each sample site watershed</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89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AI-generated content may be incorrect.">
            <a:extLst>
              <a:ext uri="{FF2B5EF4-FFF2-40B4-BE49-F238E27FC236}">
                <a16:creationId xmlns:a16="http://schemas.microsoft.com/office/drawing/2014/main" id="{667B93BE-88E0-931E-FAE1-EF3F63ECB48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7413" y="804860"/>
            <a:ext cx="5933280" cy="5876925"/>
          </a:xfrm>
          <a:prstGeom prst="rect">
            <a:avLst/>
          </a:prstGeom>
          <a:noFill/>
          <a:ln>
            <a:noFill/>
          </a:ln>
        </p:spPr>
      </p:pic>
      <p:pic>
        <p:nvPicPr>
          <p:cNvPr id="3" name="Picture 2" descr="A screenshot of a graph&#10;&#10;AI-generated content may be incorrect.">
            <a:extLst>
              <a:ext uri="{FF2B5EF4-FFF2-40B4-BE49-F238E27FC236}">
                <a16:creationId xmlns:a16="http://schemas.microsoft.com/office/drawing/2014/main" id="{EF8DC4AF-2AA4-6D14-D2D8-0FEAB31019C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307" y="804860"/>
            <a:ext cx="5581650" cy="5876925"/>
          </a:xfrm>
          <a:prstGeom prst="rect">
            <a:avLst/>
          </a:prstGeom>
          <a:noFill/>
          <a:ln>
            <a:noFill/>
          </a:ln>
        </p:spPr>
      </p:pic>
      <p:sp>
        <p:nvSpPr>
          <p:cNvPr id="5" name="TextBox 4">
            <a:extLst>
              <a:ext uri="{FF2B5EF4-FFF2-40B4-BE49-F238E27FC236}">
                <a16:creationId xmlns:a16="http://schemas.microsoft.com/office/drawing/2014/main" id="{D61BD88F-1417-0AE0-8786-F1438C443170}"/>
              </a:ext>
            </a:extLst>
          </p:cNvPr>
          <p:cNvSpPr txBox="1"/>
          <p:nvPr/>
        </p:nvSpPr>
        <p:spPr>
          <a:xfrm>
            <a:off x="5962902" y="158529"/>
            <a:ext cx="50367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12. Nitrate-N versus land use for each sample site watershed</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76D2A8A-4141-DFFE-AB6A-5FBFA171346B}"/>
              </a:ext>
            </a:extLst>
          </p:cNvPr>
          <p:cNvSpPr txBox="1"/>
          <p:nvPr/>
        </p:nvSpPr>
        <p:spPr>
          <a:xfrm>
            <a:off x="288172" y="158528"/>
            <a:ext cx="60936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Figure 13. TN versus land use for each sample site watershed</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0200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7299" y="4072639"/>
            <a:ext cx="1666391" cy="2600635"/>
          </a:xfrm>
          <a:prstGeom prst="rect">
            <a:avLst/>
          </a:prstGeom>
        </p:spPr>
      </p:pic>
      <p:sp>
        <p:nvSpPr>
          <p:cNvPr id="2" name="Title 1"/>
          <p:cNvSpPr>
            <a:spLocks noGrp="1"/>
          </p:cNvSpPr>
          <p:nvPr>
            <p:ph type="title"/>
          </p:nvPr>
        </p:nvSpPr>
        <p:spPr>
          <a:xfrm>
            <a:off x="838200" y="40662"/>
            <a:ext cx="10515600" cy="716423"/>
          </a:xfrm>
        </p:spPr>
        <p:txBody>
          <a:bodyPr>
            <a:noAutofit/>
          </a:bodyPr>
          <a:lstStyle/>
          <a:p>
            <a:pPr algn="ctr"/>
            <a:r>
              <a:rPr lang="en-US" sz="4800" dirty="0"/>
              <a:t>Water Quality - Patterns in Nature</a:t>
            </a:r>
          </a:p>
        </p:txBody>
      </p:sp>
      <p:pic>
        <p:nvPicPr>
          <p:cNvPr id="7" name="Picture 19" descr="Sediment Turbulent F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38" y="2956513"/>
            <a:ext cx="5151127" cy="38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377813" y="1047135"/>
            <a:ext cx="6019800" cy="2819400"/>
          </a:xfrm>
          <a:prstGeom prst="rect">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1"/>
          <p:cNvSpPr/>
          <p:nvPr/>
        </p:nvSpPr>
        <p:spPr>
          <a:xfrm>
            <a:off x="4404852" y="1374113"/>
            <a:ext cx="5810864" cy="2258907"/>
          </a:xfrm>
          <a:custGeom>
            <a:avLst/>
            <a:gdLst>
              <a:gd name="connsiteX0" fmla="*/ 0 w 5810864"/>
              <a:gd name="connsiteY0" fmla="*/ 2258907 h 2258907"/>
              <a:gd name="connsiteX1" fmla="*/ 1445342 w 5810864"/>
              <a:gd name="connsiteY1" fmla="*/ 17152 h 2258907"/>
              <a:gd name="connsiteX2" fmla="*/ 2286000 w 5810864"/>
              <a:gd name="connsiteY2" fmla="*/ 1270765 h 2258907"/>
              <a:gd name="connsiteX3" fmla="*/ 3524864 w 5810864"/>
              <a:gd name="connsiteY3" fmla="*/ 2126171 h 2258907"/>
              <a:gd name="connsiteX4" fmla="*/ 5810864 w 5810864"/>
              <a:gd name="connsiteY4" fmla="*/ 2229410 h 2258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864" h="2258907">
                <a:moveTo>
                  <a:pt x="0" y="2258907"/>
                </a:moveTo>
                <a:cubicBezTo>
                  <a:pt x="532171" y="1220374"/>
                  <a:pt x="1064342" y="181842"/>
                  <a:pt x="1445342" y="17152"/>
                </a:cubicBezTo>
                <a:cubicBezTo>
                  <a:pt x="1826342" y="-147538"/>
                  <a:pt x="1939413" y="919262"/>
                  <a:pt x="2286000" y="1270765"/>
                </a:cubicBezTo>
                <a:cubicBezTo>
                  <a:pt x="2632587" y="1622268"/>
                  <a:pt x="2937387" y="1966397"/>
                  <a:pt x="3524864" y="2126171"/>
                </a:cubicBezTo>
                <a:cubicBezTo>
                  <a:pt x="4112341" y="2285945"/>
                  <a:pt x="4961602" y="2257677"/>
                  <a:pt x="5810864" y="2229410"/>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978014" y="1047134"/>
            <a:ext cx="1088473"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rPr>
              <a:t>Flow</a:t>
            </a:r>
          </a:p>
        </p:txBody>
      </p:sp>
      <p:grpSp>
        <p:nvGrpSpPr>
          <p:cNvPr id="3" name="Group 2">
            <a:extLst>
              <a:ext uri="{FF2B5EF4-FFF2-40B4-BE49-F238E27FC236}">
                <a16:creationId xmlns:a16="http://schemas.microsoft.com/office/drawing/2014/main" id="{A9B60A79-873C-4231-AD59-19D82BCDD84A}"/>
              </a:ext>
            </a:extLst>
          </p:cNvPr>
          <p:cNvGrpSpPr/>
          <p:nvPr/>
        </p:nvGrpSpPr>
        <p:grpSpPr>
          <a:xfrm>
            <a:off x="4191390" y="599530"/>
            <a:ext cx="6157063" cy="3134271"/>
            <a:chOff x="4191390" y="566323"/>
            <a:chExt cx="6157062" cy="3134270"/>
          </a:xfrm>
        </p:grpSpPr>
        <p:sp>
          <p:nvSpPr>
            <p:cNvPr id="14" name="Freeform 13"/>
            <p:cNvSpPr/>
            <p:nvPr/>
          </p:nvSpPr>
          <p:spPr>
            <a:xfrm>
              <a:off x="4434348" y="1331303"/>
              <a:ext cx="5914104" cy="2369290"/>
            </a:xfrm>
            <a:custGeom>
              <a:avLst/>
              <a:gdLst>
                <a:gd name="connsiteX0" fmla="*/ 0 w 5914104"/>
                <a:gd name="connsiteY0" fmla="*/ 2286966 h 2369290"/>
                <a:gd name="connsiteX1" fmla="*/ 1032388 w 5914104"/>
                <a:gd name="connsiteY1" fmla="*/ 966 h 2369290"/>
                <a:gd name="connsiteX2" fmla="*/ 2064775 w 5914104"/>
                <a:gd name="connsiteY2" fmla="*/ 2006747 h 2369290"/>
                <a:gd name="connsiteX3" fmla="*/ 5914104 w 5914104"/>
                <a:gd name="connsiteY3" fmla="*/ 2360708 h 2369290"/>
              </a:gdLst>
              <a:ahLst/>
              <a:cxnLst>
                <a:cxn ang="0">
                  <a:pos x="connsiteX0" y="connsiteY0"/>
                </a:cxn>
                <a:cxn ang="0">
                  <a:pos x="connsiteX1" y="connsiteY1"/>
                </a:cxn>
                <a:cxn ang="0">
                  <a:pos x="connsiteX2" y="connsiteY2"/>
                </a:cxn>
                <a:cxn ang="0">
                  <a:pos x="connsiteX3" y="connsiteY3"/>
                </a:cxn>
              </a:cxnLst>
              <a:rect l="l" t="t" r="r" b="b"/>
              <a:pathLst>
                <a:path w="5914104" h="2369290">
                  <a:moveTo>
                    <a:pt x="0" y="2286966"/>
                  </a:moveTo>
                  <a:cubicBezTo>
                    <a:pt x="344129" y="1167317"/>
                    <a:pt x="688259" y="47669"/>
                    <a:pt x="1032388" y="966"/>
                  </a:cubicBezTo>
                  <a:cubicBezTo>
                    <a:pt x="1376517" y="-45737"/>
                    <a:pt x="1251156" y="1613457"/>
                    <a:pt x="2064775" y="2006747"/>
                  </a:cubicBezTo>
                  <a:cubicBezTo>
                    <a:pt x="2878394" y="2400037"/>
                    <a:pt x="4396249" y="2380372"/>
                    <a:pt x="5914104" y="2360708"/>
                  </a:cubicBezTo>
                </a:path>
              </a:pathLst>
            </a:custGeom>
            <a:noFill/>
            <a:ln w="63500">
              <a:solidFill>
                <a:srgbClr val="C9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4191390" y="566323"/>
              <a:ext cx="1864110"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9AD7B"/>
                  </a:solidFill>
                  <a:effectLst/>
                  <a:uLnTx/>
                  <a:uFillTx/>
                  <a:latin typeface="Calibri" panose="020F0502020204030204"/>
                  <a:ea typeface="+mn-ea"/>
                  <a:cs typeface="+mn-cs"/>
                </a:rPr>
                <a:t>Sediment</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9AD7B"/>
                  </a:solidFill>
                  <a:effectLst/>
                  <a:uLnTx/>
                  <a:uFillTx/>
                  <a:latin typeface="Calibri" panose="020F0502020204030204"/>
                  <a:ea typeface="+mn-ea"/>
                  <a:cs typeface="+mn-cs"/>
                </a:rPr>
                <a:t>(Particulate)</a:t>
              </a:r>
            </a:p>
          </p:txBody>
        </p:sp>
      </p:grpSp>
      <p:grpSp>
        <p:nvGrpSpPr>
          <p:cNvPr id="4" name="Group 3">
            <a:extLst>
              <a:ext uri="{FF2B5EF4-FFF2-40B4-BE49-F238E27FC236}">
                <a16:creationId xmlns:a16="http://schemas.microsoft.com/office/drawing/2014/main" id="{D0C14DDE-91F2-485A-A620-BA16DE6902E0}"/>
              </a:ext>
            </a:extLst>
          </p:cNvPr>
          <p:cNvGrpSpPr/>
          <p:nvPr/>
        </p:nvGrpSpPr>
        <p:grpSpPr>
          <a:xfrm>
            <a:off x="4463846" y="1700979"/>
            <a:ext cx="5840759" cy="1860460"/>
            <a:chOff x="4463845" y="1700979"/>
            <a:chExt cx="5840759" cy="1860460"/>
          </a:xfrm>
        </p:grpSpPr>
        <p:sp>
          <p:nvSpPr>
            <p:cNvPr id="15" name="Freeform 14"/>
            <p:cNvSpPr/>
            <p:nvPr/>
          </p:nvSpPr>
          <p:spPr>
            <a:xfrm>
              <a:off x="4463845" y="1700979"/>
              <a:ext cx="5766620" cy="1860460"/>
            </a:xfrm>
            <a:custGeom>
              <a:avLst/>
              <a:gdLst>
                <a:gd name="connsiteX0" fmla="*/ 0 w 5766620"/>
                <a:gd name="connsiteY0" fmla="*/ 0 h 1860460"/>
                <a:gd name="connsiteX1" fmla="*/ 1356852 w 5766620"/>
                <a:gd name="connsiteY1" fmla="*/ 1858297 h 1860460"/>
                <a:gd name="connsiteX2" fmla="*/ 2905433 w 5766620"/>
                <a:gd name="connsiteY2" fmla="*/ 368710 h 1860460"/>
                <a:gd name="connsiteX3" fmla="*/ 5766620 w 5766620"/>
                <a:gd name="connsiteY3" fmla="*/ 147484 h 1860460"/>
              </a:gdLst>
              <a:ahLst/>
              <a:cxnLst>
                <a:cxn ang="0">
                  <a:pos x="connsiteX0" y="connsiteY0"/>
                </a:cxn>
                <a:cxn ang="0">
                  <a:pos x="connsiteX1" y="connsiteY1"/>
                </a:cxn>
                <a:cxn ang="0">
                  <a:pos x="connsiteX2" y="connsiteY2"/>
                </a:cxn>
                <a:cxn ang="0">
                  <a:pos x="connsiteX3" y="connsiteY3"/>
                </a:cxn>
              </a:cxnLst>
              <a:rect l="l" t="t" r="r" b="b"/>
              <a:pathLst>
                <a:path w="5766620" h="1860460">
                  <a:moveTo>
                    <a:pt x="0" y="0"/>
                  </a:moveTo>
                  <a:cubicBezTo>
                    <a:pt x="436306" y="898422"/>
                    <a:pt x="872613" y="1796845"/>
                    <a:pt x="1356852" y="1858297"/>
                  </a:cubicBezTo>
                  <a:cubicBezTo>
                    <a:pt x="1841091" y="1919749"/>
                    <a:pt x="2170472" y="653845"/>
                    <a:pt x="2905433" y="368710"/>
                  </a:cubicBezTo>
                  <a:cubicBezTo>
                    <a:pt x="3640394" y="83575"/>
                    <a:pt x="4703507" y="115529"/>
                    <a:pt x="5766620" y="147484"/>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8440493" y="1793258"/>
              <a:ext cx="1864111"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Salinity</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(Dissolved)</a:t>
              </a:r>
            </a:p>
          </p:txBody>
        </p:sp>
      </p:grpSp>
      <p:sp>
        <p:nvSpPr>
          <p:cNvPr id="20" name="TextBox 19"/>
          <p:cNvSpPr txBox="1"/>
          <p:nvPr/>
        </p:nvSpPr>
        <p:spPr>
          <a:xfrm>
            <a:off x="5731758" y="3866535"/>
            <a:ext cx="1029929"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Spring</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1" name="TextBox 20"/>
          <p:cNvSpPr txBox="1"/>
          <p:nvPr/>
        </p:nvSpPr>
        <p:spPr>
          <a:xfrm>
            <a:off x="4283958" y="3866535"/>
            <a:ext cx="10451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Winter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2" name="TextBox 21"/>
          <p:cNvSpPr txBox="1"/>
          <p:nvPr/>
        </p:nvSpPr>
        <p:spPr>
          <a:xfrm>
            <a:off x="7066489" y="3866535"/>
            <a:ext cx="13499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Summer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3" name="TextBox 22"/>
          <p:cNvSpPr txBox="1"/>
          <p:nvPr/>
        </p:nvSpPr>
        <p:spPr>
          <a:xfrm>
            <a:off x="8703557" y="3866535"/>
            <a:ext cx="932056"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Fall</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pic>
        <p:nvPicPr>
          <p:cNvPr id="24" name="Content Placeholder 4">
            <a:extLst>
              <a:ext uri="{FF2B5EF4-FFF2-40B4-BE49-F238E27FC236}">
                <a16:creationId xmlns:a16="http://schemas.microsoft.com/office/drawing/2014/main" id="{C032F927-C7EF-46E2-9DC2-EE69DF834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6" y="937923"/>
            <a:ext cx="3534699" cy="2651023"/>
          </a:xfrm>
          <a:prstGeom prst="rect">
            <a:avLst/>
          </a:prstGeom>
        </p:spPr>
      </p:pic>
      <p:pic>
        <p:nvPicPr>
          <p:cNvPr id="25" name="Picture 24">
            <a:extLst>
              <a:ext uri="{FF2B5EF4-FFF2-40B4-BE49-F238E27FC236}">
                <a16:creationId xmlns:a16="http://schemas.microsoft.com/office/drawing/2014/main" id="{592F1028-1E83-4000-9A94-B112FC98C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2578" y="1346835"/>
            <a:ext cx="1196569" cy="5326439"/>
          </a:xfrm>
          <a:prstGeom prst="rect">
            <a:avLst/>
          </a:prstGeom>
        </p:spPr>
      </p:pic>
      <p:grpSp>
        <p:nvGrpSpPr>
          <p:cNvPr id="30" name="Group 29">
            <a:extLst>
              <a:ext uri="{FF2B5EF4-FFF2-40B4-BE49-F238E27FC236}">
                <a16:creationId xmlns:a16="http://schemas.microsoft.com/office/drawing/2014/main" id="{847E657D-F23A-4EE8-B00F-61D3E2DA529C}"/>
              </a:ext>
            </a:extLst>
          </p:cNvPr>
          <p:cNvGrpSpPr/>
          <p:nvPr/>
        </p:nvGrpSpPr>
        <p:grpSpPr>
          <a:xfrm>
            <a:off x="11089446" y="40661"/>
            <a:ext cx="716423" cy="1056169"/>
            <a:chOff x="11095443" y="-104365"/>
            <a:chExt cx="716423" cy="1056169"/>
          </a:xfrm>
        </p:grpSpPr>
        <p:pic>
          <p:nvPicPr>
            <p:cNvPr id="6" name="Graphic 5" descr="Water with solid fill">
              <a:extLst>
                <a:ext uri="{FF2B5EF4-FFF2-40B4-BE49-F238E27FC236}">
                  <a16:creationId xmlns:a16="http://schemas.microsoft.com/office/drawing/2014/main" id="{DDCEC366-473F-46E1-8663-0E7A5B46D6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25100" y="452231"/>
              <a:ext cx="315699" cy="315699"/>
            </a:xfrm>
            <a:prstGeom prst="rect">
              <a:avLst/>
            </a:prstGeom>
          </p:spPr>
        </p:pic>
        <p:pic>
          <p:nvPicPr>
            <p:cNvPr id="27" name="Graphic 26" descr="Cloud with solid fill">
              <a:extLst>
                <a:ext uri="{FF2B5EF4-FFF2-40B4-BE49-F238E27FC236}">
                  <a16:creationId xmlns:a16="http://schemas.microsoft.com/office/drawing/2014/main" id="{D7C285DD-33A3-4EAD-864F-E0133B14DE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95443" y="-104365"/>
              <a:ext cx="716423" cy="716423"/>
            </a:xfrm>
            <a:prstGeom prst="rect">
              <a:avLst/>
            </a:prstGeom>
          </p:spPr>
        </p:pic>
        <p:pic>
          <p:nvPicPr>
            <p:cNvPr id="28" name="Graphic 27" descr="Water with solid fill">
              <a:extLst>
                <a:ext uri="{FF2B5EF4-FFF2-40B4-BE49-F238E27FC236}">
                  <a16:creationId xmlns:a16="http://schemas.microsoft.com/office/drawing/2014/main" id="{23D41E1F-4EC2-4B22-B2D7-52BFEB4D4B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801" y="476438"/>
              <a:ext cx="315699" cy="315699"/>
            </a:xfrm>
            <a:prstGeom prst="rect">
              <a:avLst/>
            </a:prstGeom>
          </p:spPr>
        </p:pic>
        <p:pic>
          <p:nvPicPr>
            <p:cNvPr id="29" name="Graphic 28" descr="Water with solid fill">
              <a:extLst>
                <a:ext uri="{FF2B5EF4-FFF2-40B4-BE49-F238E27FC236}">
                  <a16:creationId xmlns:a16="http://schemas.microsoft.com/office/drawing/2014/main" id="{25C385D0-1B5F-43B5-928F-F366F963E8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4227" y="586410"/>
              <a:ext cx="365394" cy="365394"/>
            </a:xfrm>
            <a:prstGeom prst="rect">
              <a:avLst/>
            </a:prstGeom>
          </p:spPr>
        </p:pic>
      </p:grpSp>
      <p:sp>
        <p:nvSpPr>
          <p:cNvPr id="31" name="Arrow: Right 30">
            <a:extLst>
              <a:ext uri="{FF2B5EF4-FFF2-40B4-BE49-F238E27FC236}">
                <a16:creationId xmlns:a16="http://schemas.microsoft.com/office/drawing/2014/main" id="{E7258A31-6EB0-4427-B579-A58AB82AA16A}"/>
              </a:ext>
            </a:extLst>
          </p:cNvPr>
          <p:cNvSpPr/>
          <p:nvPr/>
        </p:nvSpPr>
        <p:spPr>
          <a:xfrm rot="10568490">
            <a:off x="10639117" y="1187984"/>
            <a:ext cx="1256465" cy="386051"/>
          </a:xfrm>
          <a:prstGeom prst="rightArrow">
            <a:avLst/>
          </a:prstGeom>
          <a:solidFill>
            <a:srgbClr val="C9A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row: Right 31">
            <a:extLst>
              <a:ext uri="{FF2B5EF4-FFF2-40B4-BE49-F238E27FC236}">
                <a16:creationId xmlns:a16="http://schemas.microsoft.com/office/drawing/2014/main" id="{5A39BEC5-96B4-4FF8-8876-313EA55991C6}"/>
              </a:ext>
            </a:extLst>
          </p:cNvPr>
          <p:cNvSpPr/>
          <p:nvPr/>
        </p:nvSpPr>
        <p:spPr>
          <a:xfrm rot="5400000">
            <a:off x="10828677" y="2310540"/>
            <a:ext cx="1256465" cy="386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4F1487A-304C-453E-7D36-5442D8FFA5BC}"/>
              </a:ext>
            </a:extLst>
          </p:cNvPr>
          <p:cNvPicPr>
            <a:picLocks noChangeAspect="1"/>
          </p:cNvPicPr>
          <p:nvPr/>
        </p:nvPicPr>
        <p:blipFill>
          <a:blip r:embed="rId10"/>
          <a:stretch>
            <a:fillRect/>
          </a:stretch>
        </p:blipFill>
        <p:spPr>
          <a:xfrm>
            <a:off x="6121265" y="4291204"/>
            <a:ext cx="2824163" cy="2442221"/>
          </a:xfrm>
          <a:prstGeom prst="rect">
            <a:avLst/>
          </a:prstGeom>
        </p:spPr>
      </p:pic>
    </p:spTree>
    <p:extLst>
      <p:ext uri="{BB962C8B-B14F-4D97-AF65-F5344CB8AC3E}">
        <p14:creationId xmlns:p14="http://schemas.microsoft.com/office/powerpoint/2010/main" val="305550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F9965-B5EB-E265-C920-56BE44BBDB87}"/>
            </a:ext>
          </a:extLst>
        </p:cNvPr>
        <p:cNvGrpSpPr/>
        <p:nvPr/>
      </p:nvGrpSpPr>
      <p:grpSpPr>
        <a:xfrm>
          <a:off x="0" y="0"/>
          <a:ext cx="0" cy="0"/>
          <a:chOff x="0" y="0"/>
          <a:chExt cx="0" cy="0"/>
        </a:xfrm>
      </p:grpSpPr>
      <p:pic>
        <p:nvPicPr>
          <p:cNvPr id="19" name="Content Placeholder 4">
            <a:extLst>
              <a:ext uri="{FF2B5EF4-FFF2-40B4-BE49-F238E27FC236}">
                <a16:creationId xmlns:a16="http://schemas.microsoft.com/office/drawing/2014/main" id="{9922164A-DA60-382C-F60C-703FD19DF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7299" y="4072639"/>
            <a:ext cx="1666391" cy="2600635"/>
          </a:xfrm>
          <a:prstGeom prst="rect">
            <a:avLst/>
          </a:prstGeom>
        </p:spPr>
      </p:pic>
      <p:sp>
        <p:nvSpPr>
          <p:cNvPr id="2" name="Title 1">
            <a:extLst>
              <a:ext uri="{FF2B5EF4-FFF2-40B4-BE49-F238E27FC236}">
                <a16:creationId xmlns:a16="http://schemas.microsoft.com/office/drawing/2014/main" id="{A42533D2-DC0D-41C6-FBEE-4681A484CCD2}"/>
              </a:ext>
            </a:extLst>
          </p:cNvPr>
          <p:cNvSpPr>
            <a:spLocks noGrp="1"/>
          </p:cNvSpPr>
          <p:nvPr>
            <p:ph type="title"/>
          </p:nvPr>
        </p:nvSpPr>
        <p:spPr>
          <a:xfrm>
            <a:off x="838200" y="40662"/>
            <a:ext cx="10515600" cy="716423"/>
          </a:xfrm>
        </p:spPr>
        <p:txBody>
          <a:bodyPr>
            <a:noAutofit/>
          </a:bodyPr>
          <a:lstStyle/>
          <a:p>
            <a:pPr algn="ctr"/>
            <a:r>
              <a:rPr lang="en-US" sz="4800" dirty="0"/>
              <a:t>Water Quality - Patterns in Nature</a:t>
            </a:r>
          </a:p>
        </p:txBody>
      </p:sp>
      <p:pic>
        <p:nvPicPr>
          <p:cNvPr id="7" name="Picture 19" descr="Sediment Turbulent Flow.jpg">
            <a:extLst>
              <a:ext uri="{FF2B5EF4-FFF2-40B4-BE49-F238E27FC236}">
                <a16:creationId xmlns:a16="http://schemas.microsoft.com/office/drawing/2014/main" id="{1907FE49-F2BC-541B-B9B7-2C130FD30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38" y="2956513"/>
            <a:ext cx="5151127" cy="38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0E27869-E6A8-2895-1F5F-0031CF6DDCA5}"/>
              </a:ext>
            </a:extLst>
          </p:cNvPr>
          <p:cNvSpPr/>
          <p:nvPr/>
        </p:nvSpPr>
        <p:spPr>
          <a:xfrm>
            <a:off x="4377813" y="1047135"/>
            <a:ext cx="6019800" cy="2819400"/>
          </a:xfrm>
          <a:prstGeom prst="rect">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C03FC2AC-21C9-200D-E558-FA286DF1F251}"/>
              </a:ext>
            </a:extLst>
          </p:cNvPr>
          <p:cNvSpPr/>
          <p:nvPr/>
        </p:nvSpPr>
        <p:spPr>
          <a:xfrm>
            <a:off x="4404852" y="1374113"/>
            <a:ext cx="5810864" cy="2258907"/>
          </a:xfrm>
          <a:custGeom>
            <a:avLst/>
            <a:gdLst>
              <a:gd name="connsiteX0" fmla="*/ 0 w 5810864"/>
              <a:gd name="connsiteY0" fmla="*/ 2258907 h 2258907"/>
              <a:gd name="connsiteX1" fmla="*/ 1445342 w 5810864"/>
              <a:gd name="connsiteY1" fmla="*/ 17152 h 2258907"/>
              <a:gd name="connsiteX2" fmla="*/ 2286000 w 5810864"/>
              <a:gd name="connsiteY2" fmla="*/ 1270765 h 2258907"/>
              <a:gd name="connsiteX3" fmla="*/ 3524864 w 5810864"/>
              <a:gd name="connsiteY3" fmla="*/ 2126171 h 2258907"/>
              <a:gd name="connsiteX4" fmla="*/ 5810864 w 5810864"/>
              <a:gd name="connsiteY4" fmla="*/ 2229410 h 2258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864" h="2258907">
                <a:moveTo>
                  <a:pt x="0" y="2258907"/>
                </a:moveTo>
                <a:cubicBezTo>
                  <a:pt x="532171" y="1220374"/>
                  <a:pt x="1064342" y="181842"/>
                  <a:pt x="1445342" y="17152"/>
                </a:cubicBezTo>
                <a:cubicBezTo>
                  <a:pt x="1826342" y="-147538"/>
                  <a:pt x="1939413" y="919262"/>
                  <a:pt x="2286000" y="1270765"/>
                </a:cubicBezTo>
                <a:cubicBezTo>
                  <a:pt x="2632587" y="1622268"/>
                  <a:pt x="2937387" y="1966397"/>
                  <a:pt x="3524864" y="2126171"/>
                </a:cubicBezTo>
                <a:cubicBezTo>
                  <a:pt x="4112341" y="2285945"/>
                  <a:pt x="4961602" y="2257677"/>
                  <a:pt x="5810864" y="2229410"/>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AE5CE21-2DD8-2C51-261D-ECD908005516}"/>
              </a:ext>
            </a:extLst>
          </p:cNvPr>
          <p:cNvSpPr txBox="1"/>
          <p:nvPr/>
        </p:nvSpPr>
        <p:spPr>
          <a:xfrm>
            <a:off x="5978014" y="1047134"/>
            <a:ext cx="1088473"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rPr>
              <a:t>Flow</a:t>
            </a:r>
          </a:p>
        </p:txBody>
      </p:sp>
      <p:grpSp>
        <p:nvGrpSpPr>
          <p:cNvPr id="3" name="Group 2">
            <a:extLst>
              <a:ext uri="{FF2B5EF4-FFF2-40B4-BE49-F238E27FC236}">
                <a16:creationId xmlns:a16="http://schemas.microsoft.com/office/drawing/2014/main" id="{AD6F5B1A-6B38-9FC4-C0FC-4B48D4A4C74A}"/>
              </a:ext>
            </a:extLst>
          </p:cNvPr>
          <p:cNvGrpSpPr/>
          <p:nvPr/>
        </p:nvGrpSpPr>
        <p:grpSpPr>
          <a:xfrm>
            <a:off x="4191390" y="599530"/>
            <a:ext cx="6157063" cy="3134271"/>
            <a:chOff x="4191390" y="566323"/>
            <a:chExt cx="6157062" cy="3134270"/>
          </a:xfrm>
        </p:grpSpPr>
        <p:sp>
          <p:nvSpPr>
            <p:cNvPr id="14" name="Freeform 13">
              <a:extLst>
                <a:ext uri="{FF2B5EF4-FFF2-40B4-BE49-F238E27FC236}">
                  <a16:creationId xmlns:a16="http://schemas.microsoft.com/office/drawing/2014/main" id="{D99571DD-1119-DC45-C6CC-3D2E89DF311B}"/>
                </a:ext>
              </a:extLst>
            </p:cNvPr>
            <p:cNvSpPr/>
            <p:nvPr/>
          </p:nvSpPr>
          <p:spPr>
            <a:xfrm>
              <a:off x="4434348" y="1331303"/>
              <a:ext cx="5914104" cy="2369290"/>
            </a:xfrm>
            <a:custGeom>
              <a:avLst/>
              <a:gdLst>
                <a:gd name="connsiteX0" fmla="*/ 0 w 5914104"/>
                <a:gd name="connsiteY0" fmla="*/ 2286966 h 2369290"/>
                <a:gd name="connsiteX1" fmla="*/ 1032388 w 5914104"/>
                <a:gd name="connsiteY1" fmla="*/ 966 h 2369290"/>
                <a:gd name="connsiteX2" fmla="*/ 2064775 w 5914104"/>
                <a:gd name="connsiteY2" fmla="*/ 2006747 h 2369290"/>
                <a:gd name="connsiteX3" fmla="*/ 5914104 w 5914104"/>
                <a:gd name="connsiteY3" fmla="*/ 2360708 h 2369290"/>
              </a:gdLst>
              <a:ahLst/>
              <a:cxnLst>
                <a:cxn ang="0">
                  <a:pos x="connsiteX0" y="connsiteY0"/>
                </a:cxn>
                <a:cxn ang="0">
                  <a:pos x="connsiteX1" y="connsiteY1"/>
                </a:cxn>
                <a:cxn ang="0">
                  <a:pos x="connsiteX2" y="connsiteY2"/>
                </a:cxn>
                <a:cxn ang="0">
                  <a:pos x="connsiteX3" y="connsiteY3"/>
                </a:cxn>
              </a:cxnLst>
              <a:rect l="l" t="t" r="r" b="b"/>
              <a:pathLst>
                <a:path w="5914104" h="2369290">
                  <a:moveTo>
                    <a:pt x="0" y="2286966"/>
                  </a:moveTo>
                  <a:cubicBezTo>
                    <a:pt x="344129" y="1167317"/>
                    <a:pt x="688259" y="47669"/>
                    <a:pt x="1032388" y="966"/>
                  </a:cubicBezTo>
                  <a:cubicBezTo>
                    <a:pt x="1376517" y="-45737"/>
                    <a:pt x="1251156" y="1613457"/>
                    <a:pt x="2064775" y="2006747"/>
                  </a:cubicBezTo>
                  <a:cubicBezTo>
                    <a:pt x="2878394" y="2400037"/>
                    <a:pt x="4396249" y="2380372"/>
                    <a:pt x="5914104" y="2360708"/>
                  </a:cubicBezTo>
                </a:path>
              </a:pathLst>
            </a:custGeom>
            <a:noFill/>
            <a:ln w="63500">
              <a:solidFill>
                <a:srgbClr val="C9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43A1716-5747-0B33-294E-5B7D3AF826AC}"/>
                </a:ext>
              </a:extLst>
            </p:cNvPr>
            <p:cNvSpPr txBox="1"/>
            <p:nvPr/>
          </p:nvSpPr>
          <p:spPr>
            <a:xfrm>
              <a:off x="4191390" y="566323"/>
              <a:ext cx="1864110"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9AD7B"/>
                  </a:solidFill>
                  <a:effectLst/>
                  <a:uLnTx/>
                  <a:uFillTx/>
                  <a:latin typeface="Calibri" panose="020F0502020204030204"/>
                  <a:ea typeface="+mn-ea"/>
                  <a:cs typeface="+mn-cs"/>
                </a:rPr>
                <a:t>Sediment</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9AD7B"/>
                  </a:solidFill>
                  <a:effectLst/>
                  <a:uLnTx/>
                  <a:uFillTx/>
                  <a:latin typeface="Calibri" panose="020F0502020204030204"/>
                  <a:ea typeface="+mn-ea"/>
                  <a:cs typeface="+mn-cs"/>
                </a:rPr>
                <a:t>(Particulate)</a:t>
              </a:r>
            </a:p>
          </p:txBody>
        </p:sp>
      </p:grpSp>
      <p:grpSp>
        <p:nvGrpSpPr>
          <p:cNvPr id="4" name="Group 3">
            <a:extLst>
              <a:ext uri="{FF2B5EF4-FFF2-40B4-BE49-F238E27FC236}">
                <a16:creationId xmlns:a16="http://schemas.microsoft.com/office/drawing/2014/main" id="{0C862827-8899-ECCD-D8D8-CCEFE9298B4B}"/>
              </a:ext>
            </a:extLst>
          </p:cNvPr>
          <p:cNvGrpSpPr/>
          <p:nvPr/>
        </p:nvGrpSpPr>
        <p:grpSpPr>
          <a:xfrm>
            <a:off x="4463846" y="1700979"/>
            <a:ext cx="5840759" cy="1860460"/>
            <a:chOff x="4463845" y="1700979"/>
            <a:chExt cx="5840759" cy="1860460"/>
          </a:xfrm>
        </p:grpSpPr>
        <p:sp>
          <p:nvSpPr>
            <p:cNvPr id="15" name="Freeform 14">
              <a:extLst>
                <a:ext uri="{FF2B5EF4-FFF2-40B4-BE49-F238E27FC236}">
                  <a16:creationId xmlns:a16="http://schemas.microsoft.com/office/drawing/2014/main" id="{0E1F16C7-BCDA-EFBD-DDD0-F12922032316}"/>
                </a:ext>
              </a:extLst>
            </p:cNvPr>
            <p:cNvSpPr/>
            <p:nvPr/>
          </p:nvSpPr>
          <p:spPr>
            <a:xfrm>
              <a:off x="4463845" y="1700979"/>
              <a:ext cx="5766620" cy="1860460"/>
            </a:xfrm>
            <a:custGeom>
              <a:avLst/>
              <a:gdLst>
                <a:gd name="connsiteX0" fmla="*/ 0 w 5766620"/>
                <a:gd name="connsiteY0" fmla="*/ 0 h 1860460"/>
                <a:gd name="connsiteX1" fmla="*/ 1356852 w 5766620"/>
                <a:gd name="connsiteY1" fmla="*/ 1858297 h 1860460"/>
                <a:gd name="connsiteX2" fmla="*/ 2905433 w 5766620"/>
                <a:gd name="connsiteY2" fmla="*/ 368710 h 1860460"/>
                <a:gd name="connsiteX3" fmla="*/ 5766620 w 5766620"/>
                <a:gd name="connsiteY3" fmla="*/ 147484 h 1860460"/>
              </a:gdLst>
              <a:ahLst/>
              <a:cxnLst>
                <a:cxn ang="0">
                  <a:pos x="connsiteX0" y="connsiteY0"/>
                </a:cxn>
                <a:cxn ang="0">
                  <a:pos x="connsiteX1" y="connsiteY1"/>
                </a:cxn>
                <a:cxn ang="0">
                  <a:pos x="connsiteX2" y="connsiteY2"/>
                </a:cxn>
                <a:cxn ang="0">
                  <a:pos x="connsiteX3" y="connsiteY3"/>
                </a:cxn>
              </a:cxnLst>
              <a:rect l="l" t="t" r="r" b="b"/>
              <a:pathLst>
                <a:path w="5766620" h="1860460">
                  <a:moveTo>
                    <a:pt x="0" y="0"/>
                  </a:moveTo>
                  <a:cubicBezTo>
                    <a:pt x="436306" y="898422"/>
                    <a:pt x="872613" y="1796845"/>
                    <a:pt x="1356852" y="1858297"/>
                  </a:cubicBezTo>
                  <a:cubicBezTo>
                    <a:pt x="1841091" y="1919749"/>
                    <a:pt x="2170472" y="653845"/>
                    <a:pt x="2905433" y="368710"/>
                  </a:cubicBezTo>
                  <a:cubicBezTo>
                    <a:pt x="3640394" y="83575"/>
                    <a:pt x="4703507" y="115529"/>
                    <a:pt x="5766620" y="147484"/>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89EFFF5-D44E-A793-8630-D0CC173BC666}"/>
                </a:ext>
              </a:extLst>
            </p:cNvPr>
            <p:cNvSpPr txBox="1"/>
            <p:nvPr/>
          </p:nvSpPr>
          <p:spPr>
            <a:xfrm>
              <a:off x="8440493" y="1793258"/>
              <a:ext cx="1864111"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Salinity</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(Dissolved)</a:t>
              </a:r>
            </a:p>
          </p:txBody>
        </p:sp>
      </p:grpSp>
      <p:sp>
        <p:nvSpPr>
          <p:cNvPr id="20" name="TextBox 19">
            <a:extLst>
              <a:ext uri="{FF2B5EF4-FFF2-40B4-BE49-F238E27FC236}">
                <a16:creationId xmlns:a16="http://schemas.microsoft.com/office/drawing/2014/main" id="{AE2B987A-C6DE-D2B8-F409-39CD9D115377}"/>
              </a:ext>
            </a:extLst>
          </p:cNvPr>
          <p:cNvSpPr txBox="1"/>
          <p:nvPr/>
        </p:nvSpPr>
        <p:spPr>
          <a:xfrm>
            <a:off x="5731758" y="3866535"/>
            <a:ext cx="1029929"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Spring</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F6A1000-F7C3-6C2F-56CA-C4B77D53F8B3}"/>
              </a:ext>
            </a:extLst>
          </p:cNvPr>
          <p:cNvSpPr txBox="1"/>
          <p:nvPr/>
        </p:nvSpPr>
        <p:spPr>
          <a:xfrm>
            <a:off x="4283958" y="3866535"/>
            <a:ext cx="10451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Winter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78D507E-E91F-426B-E5A9-3DA2E8903A30}"/>
              </a:ext>
            </a:extLst>
          </p:cNvPr>
          <p:cNvSpPr txBox="1"/>
          <p:nvPr/>
        </p:nvSpPr>
        <p:spPr>
          <a:xfrm>
            <a:off x="7066489" y="3866535"/>
            <a:ext cx="13499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Summer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84F4FEC-E9A1-39ED-D926-721801174A2A}"/>
              </a:ext>
            </a:extLst>
          </p:cNvPr>
          <p:cNvSpPr txBox="1"/>
          <p:nvPr/>
        </p:nvSpPr>
        <p:spPr>
          <a:xfrm>
            <a:off x="8703557" y="3866535"/>
            <a:ext cx="932056"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Fall</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pic>
        <p:nvPicPr>
          <p:cNvPr id="24" name="Content Placeholder 4">
            <a:extLst>
              <a:ext uri="{FF2B5EF4-FFF2-40B4-BE49-F238E27FC236}">
                <a16:creationId xmlns:a16="http://schemas.microsoft.com/office/drawing/2014/main" id="{2191D609-109D-1B9D-1956-7E2F8D3AE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6" y="937923"/>
            <a:ext cx="3534699" cy="2651023"/>
          </a:xfrm>
          <a:prstGeom prst="rect">
            <a:avLst/>
          </a:prstGeom>
        </p:spPr>
      </p:pic>
      <p:pic>
        <p:nvPicPr>
          <p:cNvPr id="25" name="Picture 24">
            <a:extLst>
              <a:ext uri="{FF2B5EF4-FFF2-40B4-BE49-F238E27FC236}">
                <a16:creationId xmlns:a16="http://schemas.microsoft.com/office/drawing/2014/main" id="{61FD77B3-1C94-8234-DCEF-530E4C8E30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2578" y="1346835"/>
            <a:ext cx="1196569" cy="5326439"/>
          </a:xfrm>
          <a:prstGeom prst="rect">
            <a:avLst/>
          </a:prstGeom>
        </p:spPr>
      </p:pic>
      <p:grpSp>
        <p:nvGrpSpPr>
          <p:cNvPr id="30" name="Group 29">
            <a:extLst>
              <a:ext uri="{FF2B5EF4-FFF2-40B4-BE49-F238E27FC236}">
                <a16:creationId xmlns:a16="http://schemas.microsoft.com/office/drawing/2014/main" id="{06EC7127-6B0F-9BF8-6D9C-F8F7A1E9DCEF}"/>
              </a:ext>
            </a:extLst>
          </p:cNvPr>
          <p:cNvGrpSpPr/>
          <p:nvPr/>
        </p:nvGrpSpPr>
        <p:grpSpPr>
          <a:xfrm>
            <a:off x="11089446" y="40661"/>
            <a:ext cx="716423" cy="1056169"/>
            <a:chOff x="11095443" y="-104365"/>
            <a:chExt cx="716423" cy="1056169"/>
          </a:xfrm>
        </p:grpSpPr>
        <p:pic>
          <p:nvPicPr>
            <p:cNvPr id="6" name="Graphic 5" descr="Water with solid fill">
              <a:extLst>
                <a:ext uri="{FF2B5EF4-FFF2-40B4-BE49-F238E27FC236}">
                  <a16:creationId xmlns:a16="http://schemas.microsoft.com/office/drawing/2014/main" id="{8C808558-CAAD-3BF5-373C-E7934D76E2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25100" y="452231"/>
              <a:ext cx="315699" cy="315699"/>
            </a:xfrm>
            <a:prstGeom prst="rect">
              <a:avLst/>
            </a:prstGeom>
          </p:spPr>
        </p:pic>
        <p:pic>
          <p:nvPicPr>
            <p:cNvPr id="27" name="Graphic 26" descr="Cloud with solid fill">
              <a:extLst>
                <a:ext uri="{FF2B5EF4-FFF2-40B4-BE49-F238E27FC236}">
                  <a16:creationId xmlns:a16="http://schemas.microsoft.com/office/drawing/2014/main" id="{C5CFC373-3F20-BF1C-E123-C6D966EDE4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95443" y="-104365"/>
              <a:ext cx="716423" cy="716423"/>
            </a:xfrm>
            <a:prstGeom prst="rect">
              <a:avLst/>
            </a:prstGeom>
          </p:spPr>
        </p:pic>
        <p:pic>
          <p:nvPicPr>
            <p:cNvPr id="28" name="Graphic 27" descr="Water with solid fill">
              <a:extLst>
                <a:ext uri="{FF2B5EF4-FFF2-40B4-BE49-F238E27FC236}">
                  <a16:creationId xmlns:a16="http://schemas.microsoft.com/office/drawing/2014/main" id="{7D68964A-BFA7-597E-6EE2-40708CA3EE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801" y="476438"/>
              <a:ext cx="315699" cy="315699"/>
            </a:xfrm>
            <a:prstGeom prst="rect">
              <a:avLst/>
            </a:prstGeom>
          </p:spPr>
        </p:pic>
        <p:pic>
          <p:nvPicPr>
            <p:cNvPr id="29" name="Graphic 28" descr="Water with solid fill">
              <a:extLst>
                <a:ext uri="{FF2B5EF4-FFF2-40B4-BE49-F238E27FC236}">
                  <a16:creationId xmlns:a16="http://schemas.microsoft.com/office/drawing/2014/main" id="{D90AC598-DEE6-5B1D-04D2-5AA3D70B2D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4227" y="586410"/>
              <a:ext cx="365394" cy="365394"/>
            </a:xfrm>
            <a:prstGeom prst="rect">
              <a:avLst/>
            </a:prstGeom>
          </p:spPr>
        </p:pic>
      </p:grpSp>
      <p:sp>
        <p:nvSpPr>
          <p:cNvPr id="31" name="Arrow: Right 30">
            <a:extLst>
              <a:ext uri="{FF2B5EF4-FFF2-40B4-BE49-F238E27FC236}">
                <a16:creationId xmlns:a16="http://schemas.microsoft.com/office/drawing/2014/main" id="{893B2D31-52EB-56BF-3A95-B9D2B1347AF9}"/>
              </a:ext>
            </a:extLst>
          </p:cNvPr>
          <p:cNvSpPr/>
          <p:nvPr/>
        </p:nvSpPr>
        <p:spPr>
          <a:xfrm rot="10568490">
            <a:off x="10639117" y="1187984"/>
            <a:ext cx="1256465" cy="386051"/>
          </a:xfrm>
          <a:prstGeom prst="rightArrow">
            <a:avLst/>
          </a:prstGeom>
          <a:solidFill>
            <a:srgbClr val="C9A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row: Right 31">
            <a:extLst>
              <a:ext uri="{FF2B5EF4-FFF2-40B4-BE49-F238E27FC236}">
                <a16:creationId xmlns:a16="http://schemas.microsoft.com/office/drawing/2014/main" id="{16836A7B-4814-ECD6-ADF6-3B16DEF8FE8B}"/>
              </a:ext>
            </a:extLst>
          </p:cNvPr>
          <p:cNvSpPr/>
          <p:nvPr/>
        </p:nvSpPr>
        <p:spPr>
          <a:xfrm rot="5400000">
            <a:off x="10828677" y="2310540"/>
            <a:ext cx="1256465" cy="386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D9582B6-0BDA-9DAD-D460-5D8911FE3667}"/>
              </a:ext>
            </a:extLst>
          </p:cNvPr>
          <p:cNvPicPr>
            <a:picLocks noChangeAspect="1"/>
          </p:cNvPicPr>
          <p:nvPr/>
        </p:nvPicPr>
        <p:blipFill>
          <a:blip r:embed="rId10"/>
          <a:stretch>
            <a:fillRect/>
          </a:stretch>
        </p:blipFill>
        <p:spPr>
          <a:xfrm>
            <a:off x="6121265" y="4291204"/>
            <a:ext cx="2824163" cy="2442221"/>
          </a:xfrm>
          <a:prstGeom prst="rect">
            <a:avLst/>
          </a:prstGeom>
        </p:spPr>
      </p:pic>
      <p:pic>
        <p:nvPicPr>
          <p:cNvPr id="9" name="Picture 8">
            <a:extLst>
              <a:ext uri="{FF2B5EF4-FFF2-40B4-BE49-F238E27FC236}">
                <a16:creationId xmlns:a16="http://schemas.microsoft.com/office/drawing/2014/main" id="{E7F5B56A-DC83-7026-9E23-69F981144A88}"/>
              </a:ext>
            </a:extLst>
          </p:cNvPr>
          <p:cNvPicPr>
            <a:picLocks noChangeAspect="1"/>
          </p:cNvPicPr>
          <p:nvPr/>
        </p:nvPicPr>
        <p:blipFill>
          <a:blip r:embed="rId11"/>
          <a:stretch>
            <a:fillRect/>
          </a:stretch>
        </p:blipFill>
        <p:spPr>
          <a:xfrm>
            <a:off x="67444" y="731436"/>
            <a:ext cx="4248917" cy="2763676"/>
          </a:xfrm>
          <a:prstGeom prst="rect">
            <a:avLst/>
          </a:prstGeom>
        </p:spPr>
      </p:pic>
      <p:pic>
        <p:nvPicPr>
          <p:cNvPr id="10" name="Picture 9">
            <a:extLst>
              <a:ext uri="{FF2B5EF4-FFF2-40B4-BE49-F238E27FC236}">
                <a16:creationId xmlns:a16="http://schemas.microsoft.com/office/drawing/2014/main" id="{5745280C-3588-1BA6-DB49-2CECBBB1D8FE}"/>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45428" y="4057689"/>
            <a:ext cx="3141276" cy="2671930"/>
          </a:xfrm>
          <a:prstGeom prst="rect">
            <a:avLst/>
          </a:prstGeom>
          <a:noFill/>
        </p:spPr>
      </p:pic>
    </p:spTree>
    <p:extLst>
      <p:ext uri="{BB962C8B-B14F-4D97-AF65-F5344CB8AC3E}">
        <p14:creationId xmlns:p14="http://schemas.microsoft.com/office/powerpoint/2010/main" val="18080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95323-C1B0-FE75-3A16-F44E84766226}"/>
            </a:ext>
          </a:extLst>
        </p:cNvPr>
        <p:cNvGrpSpPr/>
        <p:nvPr/>
      </p:nvGrpSpPr>
      <p:grpSpPr>
        <a:xfrm>
          <a:off x="0" y="0"/>
          <a:ext cx="0" cy="0"/>
          <a:chOff x="0" y="0"/>
          <a:chExt cx="0" cy="0"/>
        </a:xfrm>
      </p:grpSpPr>
      <p:pic>
        <p:nvPicPr>
          <p:cNvPr id="19" name="Content Placeholder 4">
            <a:extLst>
              <a:ext uri="{FF2B5EF4-FFF2-40B4-BE49-F238E27FC236}">
                <a16:creationId xmlns:a16="http://schemas.microsoft.com/office/drawing/2014/main" id="{A1BF38FB-C839-A6BD-BEEF-37DF88D81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7299" y="4072639"/>
            <a:ext cx="1666391" cy="2600635"/>
          </a:xfrm>
          <a:prstGeom prst="rect">
            <a:avLst/>
          </a:prstGeom>
        </p:spPr>
      </p:pic>
      <p:sp>
        <p:nvSpPr>
          <p:cNvPr id="2" name="Title 1">
            <a:extLst>
              <a:ext uri="{FF2B5EF4-FFF2-40B4-BE49-F238E27FC236}">
                <a16:creationId xmlns:a16="http://schemas.microsoft.com/office/drawing/2014/main" id="{0ABB7C5D-AB40-03B6-F413-41ECC3157A03}"/>
              </a:ext>
            </a:extLst>
          </p:cNvPr>
          <p:cNvSpPr>
            <a:spLocks noGrp="1"/>
          </p:cNvSpPr>
          <p:nvPr>
            <p:ph type="title"/>
          </p:nvPr>
        </p:nvSpPr>
        <p:spPr>
          <a:xfrm>
            <a:off x="838200" y="40662"/>
            <a:ext cx="10515600" cy="716423"/>
          </a:xfrm>
        </p:spPr>
        <p:txBody>
          <a:bodyPr>
            <a:noAutofit/>
          </a:bodyPr>
          <a:lstStyle/>
          <a:p>
            <a:pPr algn="ctr"/>
            <a:r>
              <a:rPr lang="en-US" sz="4800" dirty="0"/>
              <a:t>Water Quality - Patterns in Nature</a:t>
            </a:r>
          </a:p>
        </p:txBody>
      </p:sp>
      <p:pic>
        <p:nvPicPr>
          <p:cNvPr id="7" name="Picture 19" descr="Sediment Turbulent Flow.jpg">
            <a:extLst>
              <a:ext uri="{FF2B5EF4-FFF2-40B4-BE49-F238E27FC236}">
                <a16:creationId xmlns:a16="http://schemas.microsoft.com/office/drawing/2014/main" id="{A78C9A19-086D-9473-7971-3FABB8AE3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38" y="2956513"/>
            <a:ext cx="5151127" cy="38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7AFA9DD-2507-7224-8E13-D5636D58EA6F}"/>
              </a:ext>
            </a:extLst>
          </p:cNvPr>
          <p:cNvSpPr/>
          <p:nvPr/>
        </p:nvSpPr>
        <p:spPr>
          <a:xfrm>
            <a:off x="4377813" y="1047135"/>
            <a:ext cx="6019800" cy="2819400"/>
          </a:xfrm>
          <a:prstGeom prst="rect">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FB68585D-A7BB-ECCF-349F-21CCEC3FDED4}"/>
              </a:ext>
            </a:extLst>
          </p:cNvPr>
          <p:cNvSpPr/>
          <p:nvPr/>
        </p:nvSpPr>
        <p:spPr>
          <a:xfrm>
            <a:off x="4404852" y="1374113"/>
            <a:ext cx="5810864" cy="2258907"/>
          </a:xfrm>
          <a:custGeom>
            <a:avLst/>
            <a:gdLst>
              <a:gd name="connsiteX0" fmla="*/ 0 w 5810864"/>
              <a:gd name="connsiteY0" fmla="*/ 2258907 h 2258907"/>
              <a:gd name="connsiteX1" fmla="*/ 1445342 w 5810864"/>
              <a:gd name="connsiteY1" fmla="*/ 17152 h 2258907"/>
              <a:gd name="connsiteX2" fmla="*/ 2286000 w 5810864"/>
              <a:gd name="connsiteY2" fmla="*/ 1270765 h 2258907"/>
              <a:gd name="connsiteX3" fmla="*/ 3524864 w 5810864"/>
              <a:gd name="connsiteY3" fmla="*/ 2126171 h 2258907"/>
              <a:gd name="connsiteX4" fmla="*/ 5810864 w 5810864"/>
              <a:gd name="connsiteY4" fmla="*/ 2229410 h 2258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864" h="2258907">
                <a:moveTo>
                  <a:pt x="0" y="2258907"/>
                </a:moveTo>
                <a:cubicBezTo>
                  <a:pt x="532171" y="1220374"/>
                  <a:pt x="1064342" y="181842"/>
                  <a:pt x="1445342" y="17152"/>
                </a:cubicBezTo>
                <a:cubicBezTo>
                  <a:pt x="1826342" y="-147538"/>
                  <a:pt x="1939413" y="919262"/>
                  <a:pt x="2286000" y="1270765"/>
                </a:cubicBezTo>
                <a:cubicBezTo>
                  <a:pt x="2632587" y="1622268"/>
                  <a:pt x="2937387" y="1966397"/>
                  <a:pt x="3524864" y="2126171"/>
                </a:cubicBezTo>
                <a:cubicBezTo>
                  <a:pt x="4112341" y="2285945"/>
                  <a:pt x="4961602" y="2257677"/>
                  <a:pt x="5810864" y="2229410"/>
                </a:cubicBez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E9439AC-5406-3AA0-1023-E22BEF156B54}"/>
              </a:ext>
            </a:extLst>
          </p:cNvPr>
          <p:cNvSpPr txBox="1"/>
          <p:nvPr/>
        </p:nvSpPr>
        <p:spPr>
          <a:xfrm>
            <a:off x="5978014" y="1047134"/>
            <a:ext cx="1088473"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mn-cs"/>
              </a:rPr>
              <a:t>Flow</a:t>
            </a:r>
          </a:p>
        </p:txBody>
      </p:sp>
      <p:grpSp>
        <p:nvGrpSpPr>
          <p:cNvPr id="3" name="Group 2">
            <a:extLst>
              <a:ext uri="{FF2B5EF4-FFF2-40B4-BE49-F238E27FC236}">
                <a16:creationId xmlns:a16="http://schemas.microsoft.com/office/drawing/2014/main" id="{3DFFE316-3D07-E917-BA88-85BF9D82AAF9}"/>
              </a:ext>
            </a:extLst>
          </p:cNvPr>
          <p:cNvGrpSpPr/>
          <p:nvPr/>
        </p:nvGrpSpPr>
        <p:grpSpPr>
          <a:xfrm>
            <a:off x="4191390" y="599530"/>
            <a:ext cx="6157063" cy="3134271"/>
            <a:chOff x="4191390" y="566323"/>
            <a:chExt cx="6157062" cy="3134270"/>
          </a:xfrm>
        </p:grpSpPr>
        <p:sp>
          <p:nvSpPr>
            <p:cNvPr id="14" name="Freeform 13">
              <a:extLst>
                <a:ext uri="{FF2B5EF4-FFF2-40B4-BE49-F238E27FC236}">
                  <a16:creationId xmlns:a16="http://schemas.microsoft.com/office/drawing/2014/main" id="{CC4A063F-D5B4-53DC-2505-27F3B5C1AC5C}"/>
                </a:ext>
              </a:extLst>
            </p:cNvPr>
            <p:cNvSpPr/>
            <p:nvPr/>
          </p:nvSpPr>
          <p:spPr>
            <a:xfrm>
              <a:off x="4434348" y="1331303"/>
              <a:ext cx="5914104" cy="2369290"/>
            </a:xfrm>
            <a:custGeom>
              <a:avLst/>
              <a:gdLst>
                <a:gd name="connsiteX0" fmla="*/ 0 w 5914104"/>
                <a:gd name="connsiteY0" fmla="*/ 2286966 h 2369290"/>
                <a:gd name="connsiteX1" fmla="*/ 1032388 w 5914104"/>
                <a:gd name="connsiteY1" fmla="*/ 966 h 2369290"/>
                <a:gd name="connsiteX2" fmla="*/ 2064775 w 5914104"/>
                <a:gd name="connsiteY2" fmla="*/ 2006747 h 2369290"/>
                <a:gd name="connsiteX3" fmla="*/ 5914104 w 5914104"/>
                <a:gd name="connsiteY3" fmla="*/ 2360708 h 2369290"/>
              </a:gdLst>
              <a:ahLst/>
              <a:cxnLst>
                <a:cxn ang="0">
                  <a:pos x="connsiteX0" y="connsiteY0"/>
                </a:cxn>
                <a:cxn ang="0">
                  <a:pos x="connsiteX1" y="connsiteY1"/>
                </a:cxn>
                <a:cxn ang="0">
                  <a:pos x="connsiteX2" y="connsiteY2"/>
                </a:cxn>
                <a:cxn ang="0">
                  <a:pos x="connsiteX3" y="connsiteY3"/>
                </a:cxn>
              </a:cxnLst>
              <a:rect l="l" t="t" r="r" b="b"/>
              <a:pathLst>
                <a:path w="5914104" h="2369290">
                  <a:moveTo>
                    <a:pt x="0" y="2286966"/>
                  </a:moveTo>
                  <a:cubicBezTo>
                    <a:pt x="344129" y="1167317"/>
                    <a:pt x="688259" y="47669"/>
                    <a:pt x="1032388" y="966"/>
                  </a:cubicBezTo>
                  <a:cubicBezTo>
                    <a:pt x="1376517" y="-45737"/>
                    <a:pt x="1251156" y="1613457"/>
                    <a:pt x="2064775" y="2006747"/>
                  </a:cubicBezTo>
                  <a:cubicBezTo>
                    <a:pt x="2878394" y="2400037"/>
                    <a:pt x="4396249" y="2380372"/>
                    <a:pt x="5914104" y="2360708"/>
                  </a:cubicBezTo>
                </a:path>
              </a:pathLst>
            </a:custGeom>
            <a:noFill/>
            <a:ln w="63500">
              <a:solidFill>
                <a:srgbClr val="C9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C72B404-8F74-D480-0EF6-CC46A8AE3E5C}"/>
                </a:ext>
              </a:extLst>
            </p:cNvPr>
            <p:cNvSpPr txBox="1"/>
            <p:nvPr/>
          </p:nvSpPr>
          <p:spPr>
            <a:xfrm>
              <a:off x="4191390" y="566323"/>
              <a:ext cx="1864110"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9AD7B"/>
                  </a:solidFill>
                  <a:effectLst/>
                  <a:uLnTx/>
                  <a:uFillTx/>
                  <a:latin typeface="Calibri" panose="020F0502020204030204"/>
                  <a:ea typeface="+mn-ea"/>
                  <a:cs typeface="+mn-cs"/>
                </a:rPr>
                <a:t>Sediment</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9AD7B"/>
                  </a:solidFill>
                  <a:effectLst/>
                  <a:uLnTx/>
                  <a:uFillTx/>
                  <a:latin typeface="Calibri" panose="020F0502020204030204"/>
                  <a:ea typeface="+mn-ea"/>
                  <a:cs typeface="+mn-cs"/>
                </a:rPr>
                <a:t>(Particulate)</a:t>
              </a:r>
            </a:p>
          </p:txBody>
        </p:sp>
      </p:grpSp>
      <p:grpSp>
        <p:nvGrpSpPr>
          <p:cNvPr id="4" name="Group 3">
            <a:extLst>
              <a:ext uri="{FF2B5EF4-FFF2-40B4-BE49-F238E27FC236}">
                <a16:creationId xmlns:a16="http://schemas.microsoft.com/office/drawing/2014/main" id="{DEADD21F-D369-8D04-AC3F-CFC6EE1024A5}"/>
              </a:ext>
            </a:extLst>
          </p:cNvPr>
          <p:cNvGrpSpPr/>
          <p:nvPr/>
        </p:nvGrpSpPr>
        <p:grpSpPr>
          <a:xfrm>
            <a:off x="4463846" y="1700979"/>
            <a:ext cx="5840759" cy="1860460"/>
            <a:chOff x="4463845" y="1700979"/>
            <a:chExt cx="5840759" cy="1860460"/>
          </a:xfrm>
        </p:grpSpPr>
        <p:sp>
          <p:nvSpPr>
            <p:cNvPr id="15" name="Freeform 14">
              <a:extLst>
                <a:ext uri="{FF2B5EF4-FFF2-40B4-BE49-F238E27FC236}">
                  <a16:creationId xmlns:a16="http://schemas.microsoft.com/office/drawing/2014/main" id="{60A4BEA7-306F-99AF-AD6D-DA49DD787BAA}"/>
                </a:ext>
              </a:extLst>
            </p:cNvPr>
            <p:cNvSpPr/>
            <p:nvPr/>
          </p:nvSpPr>
          <p:spPr>
            <a:xfrm>
              <a:off x="4463845" y="1700979"/>
              <a:ext cx="5766620" cy="1860460"/>
            </a:xfrm>
            <a:custGeom>
              <a:avLst/>
              <a:gdLst>
                <a:gd name="connsiteX0" fmla="*/ 0 w 5766620"/>
                <a:gd name="connsiteY0" fmla="*/ 0 h 1860460"/>
                <a:gd name="connsiteX1" fmla="*/ 1356852 w 5766620"/>
                <a:gd name="connsiteY1" fmla="*/ 1858297 h 1860460"/>
                <a:gd name="connsiteX2" fmla="*/ 2905433 w 5766620"/>
                <a:gd name="connsiteY2" fmla="*/ 368710 h 1860460"/>
                <a:gd name="connsiteX3" fmla="*/ 5766620 w 5766620"/>
                <a:gd name="connsiteY3" fmla="*/ 147484 h 1860460"/>
              </a:gdLst>
              <a:ahLst/>
              <a:cxnLst>
                <a:cxn ang="0">
                  <a:pos x="connsiteX0" y="connsiteY0"/>
                </a:cxn>
                <a:cxn ang="0">
                  <a:pos x="connsiteX1" y="connsiteY1"/>
                </a:cxn>
                <a:cxn ang="0">
                  <a:pos x="connsiteX2" y="connsiteY2"/>
                </a:cxn>
                <a:cxn ang="0">
                  <a:pos x="connsiteX3" y="connsiteY3"/>
                </a:cxn>
              </a:cxnLst>
              <a:rect l="l" t="t" r="r" b="b"/>
              <a:pathLst>
                <a:path w="5766620" h="1860460">
                  <a:moveTo>
                    <a:pt x="0" y="0"/>
                  </a:moveTo>
                  <a:cubicBezTo>
                    <a:pt x="436306" y="898422"/>
                    <a:pt x="872613" y="1796845"/>
                    <a:pt x="1356852" y="1858297"/>
                  </a:cubicBezTo>
                  <a:cubicBezTo>
                    <a:pt x="1841091" y="1919749"/>
                    <a:pt x="2170472" y="653845"/>
                    <a:pt x="2905433" y="368710"/>
                  </a:cubicBezTo>
                  <a:cubicBezTo>
                    <a:pt x="3640394" y="83575"/>
                    <a:pt x="4703507" y="115529"/>
                    <a:pt x="5766620" y="147484"/>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1D38B44-A374-60FE-9081-5BB3B5A1064F}"/>
                </a:ext>
              </a:extLst>
            </p:cNvPr>
            <p:cNvSpPr txBox="1"/>
            <p:nvPr/>
          </p:nvSpPr>
          <p:spPr>
            <a:xfrm>
              <a:off x="8440493" y="1793258"/>
              <a:ext cx="1864111"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Salinity</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(Dissolved)</a:t>
              </a:r>
            </a:p>
          </p:txBody>
        </p:sp>
      </p:grpSp>
      <p:sp>
        <p:nvSpPr>
          <p:cNvPr id="20" name="TextBox 19">
            <a:extLst>
              <a:ext uri="{FF2B5EF4-FFF2-40B4-BE49-F238E27FC236}">
                <a16:creationId xmlns:a16="http://schemas.microsoft.com/office/drawing/2014/main" id="{1B888D35-C9E6-7186-5CD9-03DB23D6581D}"/>
              </a:ext>
            </a:extLst>
          </p:cNvPr>
          <p:cNvSpPr txBox="1"/>
          <p:nvPr/>
        </p:nvSpPr>
        <p:spPr>
          <a:xfrm>
            <a:off x="5731758" y="3866535"/>
            <a:ext cx="1029929"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Spring</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B141AEF-644C-58A8-F336-2B7837CC615E}"/>
              </a:ext>
            </a:extLst>
          </p:cNvPr>
          <p:cNvSpPr txBox="1"/>
          <p:nvPr/>
        </p:nvSpPr>
        <p:spPr>
          <a:xfrm>
            <a:off x="4283958" y="3866535"/>
            <a:ext cx="10451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Winter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4E99F50-B6B6-CA78-8CE8-9D580D9C4816}"/>
              </a:ext>
            </a:extLst>
          </p:cNvPr>
          <p:cNvSpPr txBox="1"/>
          <p:nvPr/>
        </p:nvSpPr>
        <p:spPr>
          <a:xfrm>
            <a:off x="7066489" y="3866535"/>
            <a:ext cx="1349927"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Summer</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D2CEE30-8491-C371-A4FD-29C7778480A8}"/>
              </a:ext>
            </a:extLst>
          </p:cNvPr>
          <p:cNvSpPr txBox="1"/>
          <p:nvPr/>
        </p:nvSpPr>
        <p:spPr>
          <a:xfrm>
            <a:off x="8703557" y="3866535"/>
            <a:ext cx="932056" cy="40011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Fall</a:t>
            </a:r>
            <a:endParaRPr kumimoji="0" lang="en-US" sz="2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pic>
        <p:nvPicPr>
          <p:cNvPr id="24" name="Content Placeholder 4">
            <a:extLst>
              <a:ext uri="{FF2B5EF4-FFF2-40B4-BE49-F238E27FC236}">
                <a16:creationId xmlns:a16="http://schemas.microsoft.com/office/drawing/2014/main" id="{D905409D-039F-0AF6-D9E4-2EA9AAF03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6" y="937923"/>
            <a:ext cx="3534699" cy="2651023"/>
          </a:xfrm>
          <a:prstGeom prst="rect">
            <a:avLst/>
          </a:prstGeom>
        </p:spPr>
      </p:pic>
      <p:pic>
        <p:nvPicPr>
          <p:cNvPr id="25" name="Picture 24">
            <a:extLst>
              <a:ext uri="{FF2B5EF4-FFF2-40B4-BE49-F238E27FC236}">
                <a16:creationId xmlns:a16="http://schemas.microsoft.com/office/drawing/2014/main" id="{E35935F2-ABBC-B8DF-6A9C-D9B3FA62B0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2578" y="1346835"/>
            <a:ext cx="1196569" cy="5326439"/>
          </a:xfrm>
          <a:prstGeom prst="rect">
            <a:avLst/>
          </a:prstGeom>
        </p:spPr>
      </p:pic>
      <p:grpSp>
        <p:nvGrpSpPr>
          <p:cNvPr id="30" name="Group 29">
            <a:extLst>
              <a:ext uri="{FF2B5EF4-FFF2-40B4-BE49-F238E27FC236}">
                <a16:creationId xmlns:a16="http://schemas.microsoft.com/office/drawing/2014/main" id="{81F63514-8C44-62C9-EFB6-37B806A25D1E}"/>
              </a:ext>
            </a:extLst>
          </p:cNvPr>
          <p:cNvGrpSpPr/>
          <p:nvPr/>
        </p:nvGrpSpPr>
        <p:grpSpPr>
          <a:xfrm>
            <a:off x="11089446" y="40661"/>
            <a:ext cx="716423" cy="1056169"/>
            <a:chOff x="11095443" y="-104365"/>
            <a:chExt cx="716423" cy="1056169"/>
          </a:xfrm>
        </p:grpSpPr>
        <p:pic>
          <p:nvPicPr>
            <p:cNvPr id="6" name="Graphic 5" descr="Water with solid fill">
              <a:extLst>
                <a:ext uri="{FF2B5EF4-FFF2-40B4-BE49-F238E27FC236}">
                  <a16:creationId xmlns:a16="http://schemas.microsoft.com/office/drawing/2014/main" id="{335ADE1E-96E8-6364-1636-81FF7B3305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25100" y="452231"/>
              <a:ext cx="315699" cy="315699"/>
            </a:xfrm>
            <a:prstGeom prst="rect">
              <a:avLst/>
            </a:prstGeom>
          </p:spPr>
        </p:pic>
        <p:pic>
          <p:nvPicPr>
            <p:cNvPr id="27" name="Graphic 26" descr="Cloud with solid fill">
              <a:extLst>
                <a:ext uri="{FF2B5EF4-FFF2-40B4-BE49-F238E27FC236}">
                  <a16:creationId xmlns:a16="http://schemas.microsoft.com/office/drawing/2014/main" id="{65E30722-31CD-2677-18BC-B13A67ED3B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95443" y="-104365"/>
              <a:ext cx="716423" cy="716423"/>
            </a:xfrm>
            <a:prstGeom prst="rect">
              <a:avLst/>
            </a:prstGeom>
          </p:spPr>
        </p:pic>
        <p:pic>
          <p:nvPicPr>
            <p:cNvPr id="28" name="Graphic 27" descr="Water with solid fill">
              <a:extLst>
                <a:ext uri="{FF2B5EF4-FFF2-40B4-BE49-F238E27FC236}">
                  <a16:creationId xmlns:a16="http://schemas.microsoft.com/office/drawing/2014/main" id="{E90A88A9-B5CC-D7F5-5C0A-171C687C3F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801" y="476438"/>
              <a:ext cx="315699" cy="315699"/>
            </a:xfrm>
            <a:prstGeom prst="rect">
              <a:avLst/>
            </a:prstGeom>
          </p:spPr>
        </p:pic>
        <p:pic>
          <p:nvPicPr>
            <p:cNvPr id="29" name="Graphic 28" descr="Water with solid fill">
              <a:extLst>
                <a:ext uri="{FF2B5EF4-FFF2-40B4-BE49-F238E27FC236}">
                  <a16:creationId xmlns:a16="http://schemas.microsoft.com/office/drawing/2014/main" id="{8DD1A369-6FBA-B4FF-B68D-6813D72D40C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4227" y="586410"/>
              <a:ext cx="365394" cy="365394"/>
            </a:xfrm>
            <a:prstGeom prst="rect">
              <a:avLst/>
            </a:prstGeom>
          </p:spPr>
        </p:pic>
      </p:grpSp>
      <p:sp>
        <p:nvSpPr>
          <p:cNvPr id="31" name="Arrow: Right 30">
            <a:extLst>
              <a:ext uri="{FF2B5EF4-FFF2-40B4-BE49-F238E27FC236}">
                <a16:creationId xmlns:a16="http://schemas.microsoft.com/office/drawing/2014/main" id="{01818CD9-F75E-3ED3-CF53-D71499AAA627}"/>
              </a:ext>
            </a:extLst>
          </p:cNvPr>
          <p:cNvSpPr/>
          <p:nvPr/>
        </p:nvSpPr>
        <p:spPr>
          <a:xfrm rot="10568490">
            <a:off x="10639117" y="1187984"/>
            <a:ext cx="1256465" cy="386051"/>
          </a:xfrm>
          <a:prstGeom prst="rightArrow">
            <a:avLst/>
          </a:prstGeom>
          <a:solidFill>
            <a:srgbClr val="C9AD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row: Right 31">
            <a:extLst>
              <a:ext uri="{FF2B5EF4-FFF2-40B4-BE49-F238E27FC236}">
                <a16:creationId xmlns:a16="http://schemas.microsoft.com/office/drawing/2014/main" id="{AD3A9E9F-DBBE-BA17-0E53-81E37532B851}"/>
              </a:ext>
            </a:extLst>
          </p:cNvPr>
          <p:cNvSpPr/>
          <p:nvPr/>
        </p:nvSpPr>
        <p:spPr>
          <a:xfrm rot="5400000">
            <a:off x="10828677" y="2310540"/>
            <a:ext cx="1256465" cy="386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79E38C7-E9B1-700C-F418-2A3B489A894C}"/>
              </a:ext>
            </a:extLst>
          </p:cNvPr>
          <p:cNvPicPr>
            <a:picLocks noChangeAspect="1"/>
          </p:cNvPicPr>
          <p:nvPr/>
        </p:nvPicPr>
        <p:blipFill>
          <a:blip r:embed="rId10"/>
          <a:stretch>
            <a:fillRect/>
          </a:stretch>
        </p:blipFill>
        <p:spPr>
          <a:xfrm>
            <a:off x="6121265" y="4291204"/>
            <a:ext cx="2824163" cy="2442221"/>
          </a:xfrm>
          <a:prstGeom prst="rect">
            <a:avLst/>
          </a:prstGeom>
        </p:spPr>
      </p:pic>
      <p:pic>
        <p:nvPicPr>
          <p:cNvPr id="26" name="Picture 25">
            <a:extLst>
              <a:ext uri="{FF2B5EF4-FFF2-40B4-BE49-F238E27FC236}">
                <a16:creationId xmlns:a16="http://schemas.microsoft.com/office/drawing/2014/main" id="{869597DF-71B1-1A70-7BAF-3C846864C4A0}"/>
              </a:ext>
            </a:extLst>
          </p:cNvPr>
          <p:cNvPicPr>
            <a:picLocks noChangeAspect="1"/>
          </p:cNvPicPr>
          <p:nvPr/>
        </p:nvPicPr>
        <p:blipFill>
          <a:blip r:embed="rId11"/>
          <a:stretch>
            <a:fillRect/>
          </a:stretch>
        </p:blipFill>
        <p:spPr>
          <a:xfrm>
            <a:off x="43356" y="3757764"/>
            <a:ext cx="4754529" cy="3092547"/>
          </a:xfrm>
          <a:prstGeom prst="rect">
            <a:avLst/>
          </a:prstGeom>
        </p:spPr>
      </p:pic>
    </p:spTree>
    <p:extLst>
      <p:ext uri="{BB962C8B-B14F-4D97-AF65-F5344CB8AC3E}">
        <p14:creationId xmlns:p14="http://schemas.microsoft.com/office/powerpoint/2010/main" val="174676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C350D7-72F9-8C5C-A8BD-807DB3961366}"/>
              </a:ext>
            </a:extLst>
          </p:cNvPr>
          <p:cNvGraphicFramePr>
            <a:graphicFrameLocks noGrp="1"/>
          </p:cNvGraphicFramePr>
          <p:nvPr>
            <p:extLst>
              <p:ext uri="{D42A27DB-BD31-4B8C-83A1-F6EECF244321}">
                <p14:modId xmlns:p14="http://schemas.microsoft.com/office/powerpoint/2010/main" val="1280523780"/>
              </p:ext>
            </p:extLst>
          </p:nvPr>
        </p:nvGraphicFramePr>
        <p:xfrm>
          <a:off x="1454888" y="918206"/>
          <a:ext cx="9282223" cy="5021588"/>
        </p:xfrm>
        <a:graphic>
          <a:graphicData uri="http://schemas.openxmlformats.org/drawingml/2006/table">
            <a:tbl>
              <a:tblPr firstRow="1" bandRow="1">
                <a:tableStyleId>{5C22544A-7EE6-4342-B048-85BDC9FD1C3A}</a:tableStyleId>
              </a:tblPr>
              <a:tblGrid>
                <a:gridCol w="2610975">
                  <a:extLst>
                    <a:ext uri="{9D8B030D-6E8A-4147-A177-3AD203B41FA5}">
                      <a16:colId xmlns:a16="http://schemas.microsoft.com/office/drawing/2014/main" val="2916062726"/>
                    </a:ext>
                  </a:extLst>
                </a:gridCol>
                <a:gridCol w="1864982">
                  <a:extLst>
                    <a:ext uri="{9D8B030D-6E8A-4147-A177-3AD203B41FA5}">
                      <a16:colId xmlns:a16="http://schemas.microsoft.com/office/drawing/2014/main" val="2635470912"/>
                    </a:ext>
                  </a:extLst>
                </a:gridCol>
                <a:gridCol w="1718448">
                  <a:extLst>
                    <a:ext uri="{9D8B030D-6E8A-4147-A177-3AD203B41FA5}">
                      <a16:colId xmlns:a16="http://schemas.microsoft.com/office/drawing/2014/main" val="2506108117"/>
                    </a:ext>
                  </a:extLst>
                </a:gridCol>
                <a:gridCol w="1478665">
                  <a:extLst>
                    <a:ext uri="{9D8B030D-6E8A-4147-A177-3AD203B41FA5}">
                      <a16:colId xmlns:a16="http://schemas.microsoft.com/office/drawing/2014/main" val="991596346"/>
                    </a:ext>
                  </a:extLst>
                </a:gridCol>
                <a:gridCol w="1609153">
                  <a:extLst>
                    <a:ext uri="{9D8B030D-6E8A-4147-A177-3AD203B41FA5}">
                      <a16:colId xmlns:a16="http://schemas.microsoft.com/office/drawing/2014/main" val="2670680103"/>
                    </a:ext>
                  </a:extLst>
                </a:gridCol>
              </a:tblGrid>
              <a:tr h="615621">
                <a:tc>
                  <a:txBody>
                    <a:bodyPr/>
                    <a:lstStyle/>
                    <a:p>
                      <a:pPr algn="ctr" fontAlgn="t">
                        <a:buNone/>
                      </a:pPr>
                      <a:r>
                        <a:rPr lang="en-US" sz="2000" u="none" strike="noStrike" dirty="0">
                          <a:effectLst/>
                        </a:rPr>
                        <a:t>Parameter</a:t>
                      </a:r>
                      <a:endParaRPr lang="en-US" sz="20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t">
                        <a:buNone/>
                      </a:pPr>
                      <a:r>
                        <a:rPr lang="en-US" sz="2000" u="none" strike="noStrike" dirty="0">
                          <a:effectLst/>
                        </a:rPr>
                        <a:t>Start Date</a:t>
                      </a:r>
                      <a:endParaRPr lang="en-US" sz="20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t">
                        <a:buNone/>
                      </a:pPr>
                      <a:r>
                        <a:rPr lang="en-US" sz="2000" u="none" strike="noStrike" dirty="0">
                          <a:effectLst/>
                        </a:rPr>
                        <a:t>End Date</a:t>
                      </a:r>
                      <a:endParaRPr lang="en-US" sz="20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t">
                        <a:buNone/>
                      </a:pPr>
                      <a:r>
                        <a:rPr lang="en-US" sz="2000" u="none" strike="noStrike" dirty="0">
                          <a:effectLst/>
                        </a:rPr>
                        <a:t>Sites Sampled</a:t>
                      </a:r>
                      <a:endParaRPr lang="en-US" sz="20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Number of Samples</a:t>
                      </a:r>
                      <a:endParaRPr lang="en-US" sz="2000" b="1"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956787212"/>
                  </a:ext>
                </a:extLst>
              </a:tr>
              <a:tr h="358405">
                <a:tc>
                  <a:txBody>
                    <a:bodyPr/>
                    <a:lstStyle/>
                    <a:p>
                      <a:pPr algn="l" fontAlgn="b">
                        <a:buNone/>
                      </a:pPr>
                      <a:r>
                        <a:rPr lang="en-US" sz="2000" b="1" u="none" strike="noStrike" dirty="0">
                          <a:effectLst/>
                        </a:rPr>
                        <a:t>Nitrate-N</a:t>
                      </a:r>
                      <a:endParaRPr lang="en-US" sz="20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2022-05-02</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216</a:t>
                      </a:r>
                    </a:p>
                  </a:txBody>
                  <a:tcPr marL="6350" marR="6350" marT="6350" marB="0" anchor="b"/>
                </a:tc>
                <a:extLst>
                  <a:ext uri="{0D108BD9-81ED-4DB2-BD59-A6C34878D82A}">
                    <a16:rowId xmlns:a16="http://schemas.microsoft.com/office/drawing/2014/main" val="2392851266"/>
                  </a:ext>
                </a:extLst>
              </a:tr>
              <a:tr h="358405">
                <a:tc>
                  <a:txBody>
                    <a:bodyPr/>
                    <a:lstStyle/>
                    <a:p>
                      <a:pPr algn="l" fontAlgn="b">
                        <a:buNone/>
                      </a:pPr>
                      <a:r>
                        <a:rPr lang="en-US" sz="2000" b="1" u="none" strike="noStrike" dirty="0">
                          <a:effectLst/>
                        </a:rPr>
                        <a:t>Nitrogen, Total</a:t>
                      </a:r>
                      <a:endParaRPr lang="en-US" sz="20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2022-05-02</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216</a:t>
                      </a:r>
                    </a:p>
                  </a:txBody>
                  <a:tcPr marL="6350" marR="6350" marT="6350" marB="0" anchor="b"/>
                </a:tc>
                <a:extLst>
                  <a:ext uri="{0D108BD9-81ED-4DB2-BD59-A6C34878D82A}">
                    <a16:rowId xmlns:a16="http://schemas.microsoft.com/office/drawing/2014/main" val="3316693092"/>
                  </a:ext>
                </a:extLst>
              </a:tr>
              <a:tr h="358405">
                <a:tc>
                  <a:txBody>
                    <a:bodyPr/>
                    <a:lstStyle/>
                    <a:p>
                      <a:pPr algn="l" fontAlgn="b">
                        <a:buNone/>
                      </a:pPr>
                      <a:r>
                        <a:rPr lang="en-US" sz="2000" b="1" u="none" strike="noStrike">
                          <a:effectLst/>
                        </a:rPr>
                        <a:t>Phosphorus, Total</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2022-05-02</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2024-10-27</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216</a:t>
                      </a:r>
                    </a:p>
                  </a:txBody>
                  <a:tcPr marL="6350" marR="6350" marT="6350" marB="0" anchor="b"/>
                </a:tc>
                <a:extLst>
                  <a:ext uri="{0D108BD9-81ED-4DB2-BD59-A6C34878D82A}">
                    <a16:rowId xmlns:a16="http://schemas.microsoft.com/office/drawing/2014/main" val="823328494"/>
                  </a:ext>
                </a:extLst>
              </a:tr>
              <a:tr h="358405">
                <a:tc>
                  <a:txBody>
                    <a:bodyPr/>
                    <a:lstStyle/>
                    <a:p>
                      <a:pPr algn="l" fontAlgn="b">
                        <a:buNone/>
                      </a:pPr>
                      <a:r>
                        <a:rPr lang="en-US" sz="2000" b="1" u="none" strike="noStrike">
                          <a:effectLst/>
                        </a:rPr>
                        <a:t>Total Suspended Solids</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2022-05-02</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2024-10-27</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216</a:t>
                      </a:r>
                    </a:p>
                  </a:txBody>
                  <a:tcPr marL="6350" marR="6350" marT="6350" marB="0" anchor="b"/>
                </a:tc>
                <a:extLst>
                  <a:ext uri="{0D108BD9-81ED-4DB2-BD59-A6C34878D82A}">
                    <a16:rowId xmlns:a16="http://schemas.microsoft.com/office/drawing/2014/main" val="2143398031"/>
                  </a:ext>
                </a:extLst>
              </a:tr>
              <a:tr h="358405">
                <a:tc>
                  <a:txBody>
                    <a:bodyPr/>
                    <a:lstStyle/>
                    <a:p>
                      <a:pPr algn="l" fontAlgn="b">
                        <a:buNone/>
                      </a:pPr>
                      <a:r>
                        <a:rPr lang="en-US" sz="2000" b="1" u="none" strike="noStrike">
                          <a:effectLst/>
                        </a:rPr>
                        <a:t>Phosphorus, Ortho</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2023-04-23</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144</a:t>
                      </a:r>
                    </a:p>
                  </a:txBody>
                  <a:tcPr marL="6350" marR="6350" marT="6350" marB="0" anchor="b"/>
                </a:tc>
                <a:extLst>
                  <a:ext uri="{0D108BD9-81ED-4DB2-BD59-A6C34878D82A}">
                    <a16:rowId xmlns:a16="http://schemas.microsoft.com/office/drawing/2014/main" val="2366637612"/>
                  </a:ext>
                </a:extLst>
              </a:tr>
              <a:tr h="664903">
                <a:tc>
                  <a:txBody>
                    <a:bodyPr/>
                    <a:lstStyle/>
                    <a:p>
                      <a:pPr algn="l" fontAlgn="b">
                        <a:buNone/>
                      </a:pPr>
                      <a:r>
                        <a:rPr lang="en-US" sz="2000" b="1" u="none" strike="noStrike">
                          <a:effectLst/>
                        </a:rPr>
                        <a:t>Specific Conductance, Meter</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2023-04-23</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2024-10-27</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152</a:t>
                      </a:r>
                    </a:p>
                  </a:txBody>
                  <a:tcPr marL="6350" marR="6350" marT="6350" marB="0" anchor="b"/>
                </a:tc>
                <a:extLst>
                  <a:ext uri="{0D108BD9-81ED-4DB2-BD59-A6C34878D82A}">
                    <a16:rowId xmlns:a16="http://schemas.microsoft.com/office/drawing/2014/main" val="1160950895"/>
                  </a:ext>
                </a:extLst>
              </a:tr>
              <a:tr h="358405">
                <a:tc>
                  <a:txBody>
                    <a:bodyPr/>
                    <a:lstStyle/>
                    <a:p>
                      <a:pPr algn="l" fontAlgn="b">
                        <a:buNone/>
                      </a:pPr>
                      <a:r>
                        <a:rPr lang="en-US" sz="2000" b="1" u="none" strike="noStrike">
                          <a:effectLst/>
                        </a:rPr>
                        <a:t>Temperature, Water</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2023-04-23</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152</a:t>
                      </a:r>
                    </a:p>
                  </a:txBody>
                  <a:tcPr marL="6350" marR="6350" marT="6350" marB="0" anchor="b"/>
                </a:tc>
                <a:extLst>
                  <a:ext uri="{0D108BD9-81ED-4DB2-BD59-A6C34878D82A}">
                    <a16:rowId xmlns:a16="http://schemas.microsoft.com/office/drawing/2014/main" val="1769211026"/>
                  </a:ext>
                </a:extLst>
              </a:tr>
              <a:tr h="615621">
                <a:tc>
                  <a:txBody>
                    <a:bodyPr/>
                    <a:lstStyle/>
                    <a:p>
                      <a:pPr algn="l" fontAlgn="b">
                        <a:buNone/>
                      </a:pPr>
                      <a:r>
                        <a:rPr lang="en-US" sz="2000" b="1" u="none" strike="noStrike">
                          <a:effectLst/>
                        </a:rPr>
                        <a:t>Dissolved Oxygen, Conc</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2023-05-28</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141</a:t>
                      </a:r>
                    </a:p>
                  </a:txBody>
                  <a:tcPr marL="6350" marR="6350" marT="6350" marB="0" anchor="b"/>
                </a:tc>
                <a:extLst>
                  <a:ext uri="{0D108BD9-81ED-4DB2-BD59-A6C34878D82A}">
                    <a16:rowId xmlns:a16="http://schemas.microsoft.com/office/drawing/2014/main" val="2527511632"/>
                  </a:ext>
                </a:extLst>
              </a:tr>
              <a:tr h="358405">
                <a:tc>
                  <a:txBody>
                    <a:bodyPr/>
                    <a:lstStyle/>
                    <a:p>
                      <a:pPr algn="l" fontAlgn="b">
                        <a:buNone/>
                      </a:pPr>
                      <a:r>
                        <a:rPr lang="en-US" sz="2000" b="1" u="none" strike="noStrike">
                          <a:effectLst/>
                        </a:rPr>
                        <a:t>Turbidity</a:t>
                      </a:r>
                      <a:endParaRPr lang="en-US" sz="20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2023-05-28</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140</a:t>
                      </a:r>
                    </a:p>
                  </a:txBody>
                  <a:tcPr marL="6350" marR="6350" marT="6350" marB="0" anchor="b"/>
                </a:tc>
                <a:extLst>
                  <a:ext uri="{0D108BD9-81ED-4DB2-BD59-A6C34878D82A}">
                    <a16:rowId xmlns:a16="http://schemas.microsoft.com/office/drawing/2014/main" val="3128130033"/>
                  </a:ext>
                </a:extLst>
              </a:tr>
              <a:tr h="358405">
                <a:tc>
                  <a:txBody>
                    <a:bodyPr/>
                    <a:lstStyle/>
                    <a:p>
                      <a:pPr algn="l" fontAlgn="b">
                        <a:buNone/>
                      </a:pPr>
                      <a:r>
                        <a:rPr lang="en-US" sz="2000" b="1" u="none" strike="noStrike" dirty="0">
                          <a:effectLst/>
                        </a:rPr>
                        <a:t>pH, Meter</a:t>
                      </a:r>
                      <a:endParaRPr lang="en-US" sz="20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a:effectLst/>
                        </a:rPr>
                        <a:t>2023-05-28</a:t>
                      </a:r>
                      <a:endParaRPr lang="en-US" sz="20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buNone/>
                      </a:pPr>
                      <a:r>
                        <a:rPr lang="en-US" sz="2000" u="none" strike="noStrike" dirty="0">
                          <a:effectLst/>
                        </a:rPr>
                        <a:t>2024-10-27</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u="none" strike="noStrike" dirty="0">
                          <a:effectLst/>
                        </a:rPr>
                        <a:t>11</a:t>
                      </a:r>
                      <a:endParaRPr lang="en-US" sz="2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141</a:t>
                      </a:r>
                    </a:p>
                  </a:txBody>
                  <a:tcPr marL="6350" marR="6350" marT="6350" marB="0" anchor="b"/>
                </a:tc>
                <a:extLst>
                  <a:ext uri="{0D108BD9-81ED-4DB2-BD59-A6C34878D82A}">
                    <a16:rowId xmlns:a16="http://schemas.microsoft.com/office/drawing/2014/main" val="2677172386"/>
                  </a:ext>
                </a:extLst>
              </a:tr>
            </a:tbl>
          </a:graphicData>
        </a:graphic>
      </p:graphicFrame>
    </p:spTree>
    <p:extLst>
      <p:ext uri="{BB962C8B-B14F-4D97-AF65-F5344CB8AC3E}">
        <p14:creationId xmlns:p14="http://schemas.microsoft.com/office/powerpoint/2010/main" val="315763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97F9-3320-B94B-CDD6-ED4209B7CFF4}"/>
              </a:ext>
            </a:extLst>
          </p:cNvPr>
          <p:cNvSpPr>
            <a:spLocks noGrp="1"/>
          </p:cNvSpPr>
          <p:nvPr>
            <p:ph type="title"/>
          </p:nvPr>
        </p:nvSpPr>
        <p:spPr>
          <a:xfrm>
            <a:off x="509048" y="46085"/>
            <a:ext cx="10972800" cy="1143000"/>
          </a:xfrm>
        </p:spPr>
        <p:txBody>
          <a:bodyPr>
            <a:normAutofit/>
          </a:bodyPr>
          <a:lstStyle/>
          <a:p>
            <a:r>
              <a:rPr lang="en-US" dirty="0"/>
              <a:t>Nitrate Sources to Groundwater</a:t>
            </a:r>
          </a:p>
        </p:txBody>
      </p:sp>
      <p:sp>
        <p:nvSpPr>
          <p:cNvPr id="3" name="Content Placeholder 2">
            <a:extLst>
              <a:ext uri="{FF2B5EF4-FFF2-40B4-BE49-F238E27FC236}">
                <a16:creationId xmlns:a16="http://schemas.microsoft.com/office/drawing/2014/main" id="{47F53E55-1FAD-9E62-A1F7-BADFA6384CCC}"/>
              </a:ext>
            </a:extLst>
          </p:cNvPr>
          <p:cNvSpPr>
            <a:spLocks noGrp="1"/>
          </p:cNvSpPr>
          <p:nvPr>
            <p:ph idx="1"/>
          </p:nvPr>
        </p:nvSpPr>
        <p:spPr>
          <a:xfrm>
            <a:off x="113204" y="1544092"/>
            <a:ext cx="7549203" cy="3769816"/>
          </a:xfrm>
        </p:spPr>
        <p:txBody>
          <a:bodyPr>
            <a:normAutofit fontScale="85000" lnSpcReduction="20000"/>
          </a:bodyPr>
          <a:lstStyle/>
          <a:p>
            <a:r>
              <a:rPr lang="en-US" dirty="0"/>
              <a:t>Concentrated livestock waste</a:t>
            </a:r>
          </a:p>
          <a:p>
            <a:endParaRPr lang="en-US" dirty="0"/>
          </a:p>
          <a:p>
            <a:endParaRPr lang="en-US" dirty="0"/>
          </a:p>
          <a:p>
            <a:r>
              <a:rPr lang="en-US" dirty="0"/>
              <a:t>Farming (primarily annually cultivated crops)</a:t>
            </a:r>
          </a:p>
          <a:p>
            <a:endParaRPr lang="en-US" dirty="0"/>
          </a:p>
          <a:p>
            <a:endParaRPr lang="en-US" dirty="0"/>
          </a:p>
          <a:p>
            <a:r>
              <a:rPr lang="en-US" dirty="0"/>
              <a:t>Municipal wastewater</a:t>
            </a:r>
          </a:p>
          <a:p>
            <a:endParaRPr lang="en-US" dirty="0"/>
          </a:p>
          <a:p>
            <a:endParaRPr lang="en-US" dirty="0"/>
          </a:p>
          <a:p>
            <a:r>
              <a:rPr lang="en-US" dirty="0"/>
              <a:t>Septic</a:t>
            </a:r>
          </a:p>
          <a:p>
            <a:endParaRPr lang="en-US" dirty="0"/>
          </a:p>
        </p:txBody>
      </p:sp>
      <p:pic>
        <p:nvPicPr>
          <p:cNvPr id="4" name="Picture 3">
            <a:extLst>
              <a:ext uri="{FF2B5EF4-FFF2-40B4-BE49-F238E27FC236}">
                <a16:creationId xmlns:a16="http://schemas.microsoft.com/office/drawing/2014/main" id="{DC883064-43CE-C687-0FF1-02E17620E472}"/>
              </a:ext>
            </a:extLst>
          </p:cNvPr>
          <p:cNvPicPr>
            <a:picLocks noChangeAspect="1"/>
          </p:cNvPicPr>
          <p:nvPr/>
        </p:nvPicPr>
        <p:blipFill>
          <a:blip r:embed="rId2"/>
          <a:stretch>
            <a:fillRect/>
          </a:stretch>
        </p:blipFill>
        <p:spPr>
          <a:xfrm>
            <a:off x="5087459" y="919693"/>
            <a:ext cx="4455479" cy="1485160"/>
          </a:xfrm>
          <a:prstGeom prst="rect">
            <a:avLst/>
          </a:prstGeom>
        </p:spPr>
      </p:pic>
      <p:pic>
        <p:nvPicPr>
          <p:cNvPr id="6" name="Picture 6" descr="Household WW">
            <a:extLst>
              <a:ext uri="{FF2B5EF4-FFF2-40B4-BE49-F238E27FC236}">
                <a16:creationId xmlns:a16="http://schemas.microsoft.com/office/drawing/2014/main" id="{59B762F8-9C69-EAAB-8975-3B592203252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4323" y="4987106"/>
            <a:ext cx="2540986" cy="171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B1FE212-384C-EE39-D783-FA1ABBD78C4F}"/>
              </a:ext>
            </a:extLst>
          </p:cNvPr>
          <p:cNvPicPr>
            <a:picLocks noChangeAspect="1"/>
          </p:cNvPicPr>
          <p:nvPr/>
        </p:nvPicPr>
        <p:blipFill>
          <a:blip r:embed="rId4"/>
          <a:stretch>
            <a:fillRect/>
          </a:stretch>
        </p:blipFill>
        <p:spPr>
          <a:xfrm>
            <a:off x="4496203" y="3401663"/>
            <a:ext cx="2642851" cy="2298614"/>
          </a:xfrm>
          <a:prstGeom prst="rect">
            <a:avLst/>
          </a:prstGeom>
        </p:spPr>
      </p:pic>
      <p:grpSp>
        <p:nvGrpSpPr>
          <p:cNvPr id="21" name="Group 20">
            <a:extLst>
              <a:ext uri="{FF2B5EF4-FFF2-40B4-BE49-F238E27FC236}">
                <a16:creationId xmlns:a16="http://schemas.microsoft.com/office/drawing/2014/main" id="{DBC7AD70-1D1D-74D0-5E56-4D64C16B4B98}"/>
              </a:ext>
            </a:extLst>
          </p:cNvPr>
          <p:cNvGrpSpPr/>
          <p:nvPr/>
        </p:nvGrpSpPr>
        <p:grpSpPr>
          <a:xfrm>
            <a:off x="7417613" y="2630594"/>
            <a:ext cx="4579316" cy="2362706"/>
            <a:chOff x="7417613" y="2630594"/>
            <a:chExt cx="4579316" cy="2362706"/>
          </a:xfrm>
        </p:grpSpPr>
        <p:pic>
          <p:nvPicPr>
            <p:cNvPr id="1026" name="Picture 2">
              <a:extLst>
                <a:ext uri="{FF2B5EF4-FFF2-40B4-BE49-F238E27FC236}">
                  <a16:creationId xmlns:a16="http://schemas.microsoft.com/office/drawing/2014/main" id="{58BE152E-947E-1F72-DC95-7D0F4B325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7613" y="2630594"/>
              <a:ext cx="4579316" cy="20472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805798-C29F-D968-1792-065824FC62E6}"/>
                </a:ext>
              </a:extLst>
            </p:cNvPr>
            <p:cNvSpPr txBox="1"/>
            <p:nvPr/>
          </p:nvSpPr>
          <p:spPr>
            <a:xfrm>
              <a:off x="7976286" y="2667164"/>
              <a:ext cx="1007979" cy="369332"/>
            </a:xfrm>
            <a:prstGeom prst="rect">
              <a:avLst/>
            </a:prstGeom>
            <a:solidFill>
              <a:schemeClr val="bg1">
                <a:alpha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Annual</a:t>
              </a:r>
            </a:p>
          </p:txBody>
        </p:sp>
        <p:sp>
          <p:nvSpPr>
            <p:cNvPr id="10" name="TextBox 9">
              <a:extLst>
                <a:ext uri="{FF2B5EF4-FFF2-40B4-BE49-F238E27FC236}">
                  <a16:creationId xmlns:a16="http://schemas.microsoft.com/office/drawing/2014/main" id="{516C2FBE-1315-01B2-F667-3AA68F7E2D5C}"/>
                </a:ext>
              </a:extLst>
            </p:cNvPr>
            <p:cNvSpPr txBox="1"/>
            <p:nvPr/>
          </p:nvSpPr>
          <p:spPr>
            <a:xfrm>
              <a:off x="10358324" y="2667164"/>
              <a:ext cx="1186262" cy="369332"/>
            </a:xfrm>
            <a:prstGeom prst="rect">
              <a:avLst/>
            </a:prstGeom>
            <a:solidFill>
              <a:schemeClr val="bg1">
                <a:alpha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Perennial</a:t>
              </a:r>
            </a:p>
          </p:txBody>
        </p:sp>
        <p:cxnSp>
          <p:nvCxnSpPr>
            <p:cNvPr id="12" name="Straight Connector 11">
              <a:extLst>
                <a:ext uri="{FF2B5EF4-FFF2-40B4-BE49-F238E27FC236}">
                  <a16:creationId xmlns:a16="http://schemas.microsoft.com/office/drawing/2014/main" id="{613AC56E-6370-3848-6DB7-FB6C997ADF51}"/>
                </a:ext>
              </a:extLst>
            </p:cNvPr>
            <p:cNvCxnSpPr>
              <a:stCxn id="1026" idx="0"/>
              <a:endCxn id="1026" idx="2"/>
            </p:cNvCxnSpPr>
            <p:nvPr/>
          </p:nvCxnSpPr>
          <p:spPr>
            <a:xfrm>
              <a:off x="9707271" y="2630594"/>
              <a:ext cx="0" cy="2047223"/>
            </a:xfrm>
            <a:prstGeom prst="line">
              <a:avLst/>
            </a:prstGeom>
            <a:ln w="635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F21C72-E3A0-5DE1-B7D6-FC2D165E2A6F}"/>
                </a:ext>
              </a:extLst>
            </p:cNvPr>
            <p:cNvSpPr txBox="1"/>
            <p:nvPr/>
          </p:nvSpPr>
          <p:spPr>
            <a:xfrm>
              <a:off x="7452933" y="4342828"/>
              <a:ext cx="2187243" cy="338554"/>
            </a:xfrm>
            <a:prstGeom prst="rect">
              <a:avLst/>
            </a:prstGeom>
            <a:solidFill>
              <a:schemeClr val="bg1">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Book Antiqua"/>
                  <a:ea typeface="+mn-ea"/>
                  <a:cs typeface="+mn-cs"/>
                </a:rPr>
                <a:t>Few roots part of year</a:t>
              </a:r>
            </a:p>
          </p:txBody>
        </p:sp>
        <p:sp>
          <p:nvSpPr>
            <p:cNvPr id="17" name="TextBox 16">
              <a:extLst>
                <a:ext uri="{FF2B5EF4-FFF2-40B4-BE49-F238E27FC236}">
                  <a16:creationId xmlns:a16="http://schemas.microsoft.com/office/drawing/2014/main" id="{B1261EEA-F92D-6D07-DF95-45BCEDB31DAA}"/>
                </a:ext>
              </a:extLst>
            </p:cNvPr>
            <p:cNvSpPr txBox="1"/>
            <p:nvPr/>
          </p:nvSpPr>
          <p:spPr>
            <a:xfrm>
              <a:off x="9815141" y="4339263"/>
              <a:ext cx="2114693" cy="338554"/>
            </a:xfrm>
            <a:prstGeom prst="rect">
              <a:avLst/>
            </a:prstGeom>
            <a:solidFill>
              <a:schemeClr val="bg1">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Book Antiqua"/>
                  <a:ea typeface="+mn-ea"/>
                  <a:cs typeface="+mn-cs"/>
                </a:rPr>
                <a:t>Many roots all year</a:t>
              </a:r>
            </a:p>
          </p:txBody>
        </p:sp>
        <p:sp>
          <p:nvSpPr>
            <p:cNvPr id="18" name="TextBox 17">
              <a:extLst>
                <a:ext uri="{FF2B5EF4-FFF2-40B4-BE49-F238E27FC236}">
                  <a16:creationId xmlns:a16="http://schemas.microsoft.com/office/drawing/2014/main" id="{D2475407-B2FA-1518-F982-BFBC2CF6896A}"/>
                </a:ext>
              </a:extLst>
            </p:cNvPr>
            <p:cNvSpPr txBox="1"/>
            <p:nvPr/>
          </p:nvSpPr>
          <p:spPr>
            <a:xfrm>
              <a:off x="7452933" y="4654746"/>
              <a:ext cx="2187243" cy="338554"/>
            </a:xfrm>
            <a:prstGeom prst="rect">
              <a:avLst/>
            </a:prstGeom>
            <a:solidFill>
              <a:schemeClr val="bg1">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Book Antiqua"/>
                  <a:ea typeface="+mn-ea"/>
                  <a:cs typeface="+mn-cs"/>
                </a:rPr>
                <a:t>more N fertilizer</a:t>
              </a:r>
            </a:p>
          </p:txBody>
        </p:sp>
        <p:sp>
          <p:nvSpPr>
            <p:cNvPr id="20" name="TextBox 19">
              <a:extLst>
                <a:ext uri="{FF2B5EF4-FFF2-40B4-BE49-F238E27FC236}">
                  <a16:creationId xmlns:a16="http://schemas.microsoft.com/office/drawing/2014/main" id="{783D4BE5-FC6E-5871-AF3D-9E55C8210E7C}"/>
                </a:ext>
              </a:extLst>
            </p:cNvPr>
            <p:cNvSpPr txBox="1"/>
            <p:nvPr/>
          </p:nvSpPr>
          <p:spPr>
            <a:xfrm>
              <a:off x="9742591" y="4648552"/>
              <a:ext cx="2187243" cy="338554"/>
            </a:xfrm>
            <a:prstGeom prst="rect">
              <a:avLst/>
            </a:prstGeom>
            <a:solidFill>
              <a:schemeClr val="bg1">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Book Antiqua"/>
                  <a:ea typeface="+mn-ea"/>
                  <a:cs typeface="+mn-cs"/>
                </a:rPr>
                <a:t>less N fertilizer</a:t>
              </a:r>
            </a:p>
          </p:txBody>
        </p:sp>
      </p:grpSp>
    </p:spTree>
    <p:extLst>
      <p:ext uri="{BB962C8B-B14F-4D97-AF65-F5344CB8AC3E}">
        <p14:creationId xmlns:p14="http://schemas.microsoft.com/office/powerpoint/2010/main" val="5487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FC48-3EF8-BFDE-B6B4-2B80F191589D}"/>
              </a:ext>
            </a:extLst>
          </p:cNvPr>
          <p:cNvSpPr>
            <a:spLocks noGrp="1"/>
          </p:cNvSpPr>
          <p:nvPr>
            <p:ph type="title"/>
          </p:nvPr>
        </p:nvSpPr>
        <p:spPr/>
        <p:txBody>
          <a:bodyPr/>
          <a:lstStyle/>
          <a:p>
            <a:r>
              <a:rPr lang="en-US" dirty="0"/>
              <a:t>Septic Nitrogen Treatment</a:t>
            </a:r>
          </a:p>
        </p:txBody>
      </p:sp>
      <p:pic>
        <p:nvPicPr>
          <p:cNvPr id="4" name="Picture 6" descr="Household WW">
            <a:extLst>
              <a:ext uri="{FF2B5EF4-FFF2-40B4-BE49-F238E27FC236}">
                <a16:creationId xmlns:a16="http://schemas.microsoft.com/office/drawing/2014/main" id="{7B960999-9974-9874-8976-4A150584F2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216" y="1103557"/>
            <a:ext cx="3165516" cy="213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3 L2 slide38">
            <a:extLst>
              <a:ext uri="{FF2B5EF4-FFF2-40B4-BE49-F238E27FC236}">
                <a16:creationId xmlns:a16="http://schemas.microsoft.com/office/drawing/2014/main" id="{763D488F-098E-A27F-1727-65A02A9865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216" y="3563251"/>
            <a:ext cx="3165516" cy="228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3 L2 slide40">
            <a:extLst>
              <a:ext uri="{FF2B5EF4-FFF2-40B4-BE49-F238E27FC236}">
                <a16:creationId xmlns:a16="http://schemas.microsoft.com/office/drawing/2014/main" id="{364F27FE-E2AD-FD18-D478-68325BD90D9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04154" y="1368426"/>
            <a:ext cx="3411546" cy="426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a:extLst>
              <a:ext uri="{FF2B5EF4-FFF2-40B4-BE49-F238E27FC236}">
                <a16:creationId xmlns:a16="http://schemas.microsoft.com/office/drawing/2014/main" id="{2D506804-C781-C936-9BCE-D4A2C1BE29F5}"/>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7371671" y="433621"/>
            <a:ext cx="2896472" cy="2806660"/>
          </a:xfrm>
        </p:spPr>
      </p:pic>
      <p:sp>
        <p:nvSpPr>
          <p:cNvPr id="7" name="TextBox 6">
            <a:extLst>
              <a:ext uri="{FF2B5EF4-FFF2-40B4-BE49-F238E27FC236}">
                <a16:creationId xmlns:a16="http://schemas.microsoft.com/office/drawing/2014/main" id="{30BA8892-0165-67DA-3C6E-611E57266310}"/>
              </a:ext>
            </a:extLst>
          </p:cNvPr>
          <p:cNvSpPr txBox="1"/>
          <p:nvPr/>
        </p:nvSpPr>
        <p:spPr>
          <a:xfrm>
            <a:off x="7371671" y="103143"/>
            <a:ext cx="2896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Nitrate – Helena, MT 1970</a:t>
            </a:r>
          </a:p>
        </p:txBody>
      </p:sp>
      <p:pic>
        <p:nvPicPr>
          <p:cNvPr id="8" name="Picture 7">
            <a:extLst>
              <a:ext uri="{FF2B5EF4-FFF2-40B4-BE49-F238E27FC236}">
                <a16:creationId xmlns:a16="http://schemas.microsoft.com/office/drawing/2014/main" id="{D0AD552D-4DB7-45AF-637D-82BA08DB442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51864" y="3463543"/>
            <a:ext cx="3080016" cy="2976284"/>
          </a:xfrm>
          <a:prstGeom prst="rect">
            <a:avLst/>
          </a:prstGeom>
        </p:spPr>
      </p:pic>
      <p:sp>
        <p:nvSpPr>
          <p:cNvPr id="9" name="TextBox 8">
            <a:extLst>
              <a:ext uri="{FF2B5EF4-FFF2-40B4-BE49-F238E27FC236}">
                <a16:creationId xmlns:a16="http://schemas.microsoft.com/office/drawing/2014/main" id="{6B5B158B-0664-27A0-BCC5-A6A93A300BF5}"/>
              </a:ext>
            </a:extLst>
          </p:cNvPr>
          <p:cNvSpPr txBox="1"/>
          <p:nvPr/>
        </p:nvSpPr>
        <p:spPr>
          <a:xfrm>
            <a:off x="8965950" y="3171919"/>
            <a:ext cx="28518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Nitrate – Helena, MT 2000</a:t>
            </a:r>
          </a:p>
        </p:txBody>
      </p:sp>
      <p:sp>
        <p:nvSpPr>
          <p:cNvPr id="10" name="TextBox 9">
            <a:extLst>
              <a:ext uri="{FF2B5EF4-FFF2-40B4-BE49-F238E27FC236}">
                <a16:creationId xmlns:a16="http://schemas.microsoft.com/office/drawing/2014/main" id="{60B7723B-16A5-65E0-A574-F0B86151F5E1}"/>
              </a:ext>
            </a:extLst>
          </p:cNvPr>
          <p:cNvSpPr txBox="1"/>
          <p:nvPr/>
        </p:nvSpPr>
        <p:spPr>
          <a:xfrm>
            <a:off x="7538882" y="6575319"/>
            <a:ext cx="472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libri" pitchFamily="34" charset="0"/>
                <a:ea typeface="+mn-ea"/>
                <a:cs typeface="Calibri" pitchFamily="34" charset="0"/>
              </a:rPr>
              <a:t>Drake and Bauder, 2005 Ground Water Monitoring and Remediation</a:t>
            </a:r>
          </a:p>
        </p:txBody>
      </p:sp>
      <p:pic>
        <p:nvPicPr>
          <p:cNvPr id="11" name="Picture 10">
            <a:extLst>
              <a:ext uri="{FF2B5EF4-FFF2-40B4-BE49-F238E27FC236}">
                <a16:creationId xmlns:a16="http://schemas.microsoft.com/office/drawing/2014/main" id="{407B000C-B9F3-7829-4B83-398EB4A1D3E0}"/>
              </a:ext>
            </a:extLst>
          </p:cNvPr>
          <p:cNvPicPr>
            <a:picLocks noChangeAspect="1"/>
          </p:cNvPicPr>
          <p:nvPr/>
        </p:nvPicPr>
        <p:blipFill>
          <a:blip r:embed="rId7"/>
          <a:stretch>
            <a:fillRect/>
          </a:stretch>
        </p:blipFill>
        <p:spPr>
          <a:xfrm>
            <a:off x="7371671" y="3823902"/>
            <a:ext cx="1163617" cy="2282480"/>
          </a:xfrm>
          <a:prstGeom prst="rect">
            <a:avLst/>
          </a:prstGeom>
        </p:spPr>
      </p:pic>
    </p:spTree>
    <p:extLst>
      <p:ext uri="{BB962C8B-B14F-4D97-AF65-F5344CB8AC3E}">
        <p14:creationId xmlns:p14="http://schemas.microsoft.com/office/powerpoint/2010/main" val="41667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675BB-65CB-A08E-4E7C-4598361B93F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197" y="758917"/>
            <a:ext cx="4886325" cy="5848985"/>
          </a:xfrm>
          <a:prstGeom prst="rect">
            <a:avLst/>
          </a:prstGeom>
          <a:noFill/>
          <a:ln>
            <a:noFill/>
          </a:ln>
        </p:spPr>
      </p:pic>
      <p:pic>
        <p:nvPicPr>
          <p:cNvPr id="5" name="Picture 4">
            <a:extLst>
              <a:ext uri="{FF2B5EF4-FFF2-40B4-BE49-F238E27FC236}">
                <a16:creationId xmlns:a16="http://schemas.microsoft.com/office/drawing/2014/main" id="{D156DCD8-191E-722C-E19E-3A16613A60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612"/>
          <a:stretch/>
        </p:blipFill>
        <p:spPr bwMode="auto">
          <a:xfrm>
            <a:off x="5525610" y="1978222"/>
            <a:ext cx="5934075" cy="322897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EB434B8A-5D62-E801-A46F-C99FDD5FCC70}"/>
              </a:ext>
            </a:extLst>
          </p:cNvPr>
          <p:cNvSpPr txBox="1"/>
          <p:nvPr/>
        </p:nvSpPr>
        <p:spPr>
          <a:xfrm>
            <a:off x="1853868" y="140164"/>
            <a:ext cx="297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rPr>
              <a:t>Total Nitrogen</a:t>
            </a:r>
          </a:p>
        </p:txBody>
      </p:sp>
      <p:sp>
        <p:nvSpPr>
          <p:cNvPr id="3" name="TextBox 2">
            <a:extLst>
              <a:ext uri="{FF2B5EF4-FFF2-40B4-BE49-F238E27FC236}">
                <a16:creationId xmlns:a16="http://schemas.microsoft.com/office/drawing/2014/main" id="{B0BEDD71-D1D8-AA45-A74F-6A740D7D940A}"/>
              </a:ext>
            </a:extLst>
          </p:cNvPr>
          <p:cNvSpPr txBox="1"/>
          <p:nvPr/>
        </p:nvSpPr>
        <p:spPr>
          <a:xfrm>
            <a:off x="7368002" y="246955"/>
            <a:ext cx="22492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rPr>
              <a:t>Nitrate-N</a:t>
            </a:r>
          </a:p>
        </p:txBody>
      </p:sp>
    </p:spTree>
    <p:extLst>
      <p:ext uri="{BB962C8B-B14F-4D97-AF65-F5344CB8AC3E}">
        <p14:creationId xmlns:p14="http://schemas.microsoft.com/office/powerpoint/2010/main" val="3970918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C7B7B"/>
        </a:solidFill>
        <a:effectLst/>
      </p:bgPr>
    </p:bg>
    <p:spTree>
      <p:nvGrpSpPr>
        <p:cNvPr id="1" name=""/>
        <p:cNvGrpSpPr/>
        <p:nvPr/>
      </p:nvGrpSpPr>
      <p:grpSpPr>
        <a:xfrm>
          <a:off x="0" y="0"/>
          <a:ext cx="0" cy="0"/>
          <a:chOff x="0" y="0"/>
          <a:chExt cx="0" cy="0"/>
        </a:xfrm>
      </p:grpSpPr>
      <p:pic>
        <p:nvPicPr>
          <p:cNvPr id="4" name="Picture 3" descr="A map of a mountain&#10;&#10;AI-generated content may be incorrect.">
            <a:extLst>
              <a:ext uri="{FF2B5EF4-FFF2-40B4-BE49-F238E27FC236}">
                <a16:creationId xmlns:a16="http://schemas.microsoft.com/office/drawing/2014/main" id="{FC1F808C-02C3-6746-C109-048CDCD05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007" y="1"/>
            <a:ext cx="9395637" cy="6858000"/>
          </a:xfrm>
          <a:prstGeom prst="rect">
            <a:avLst/>
          </a:prstGeom>
        </p:spPr>
      </p:pic>
      <p:sp>
        <p:nvSpPr>
          <p:cNvPr id="2" name="Title 1">
            <a:extLst>
              <a:ext uri="{FF2B5EF4-FFF2-40B4-BE49-F238E27FC236}">
                <a16:creationId xmlns:a16="http://schemas.microsoft.com/office/drawing/2014/main" id="{EECF85EA-6FFE-F6C2-AF05-5012D5484570}"/>
              </a:ext>
            </a:extLst>
          </p:cNvPr>
          <p:cNvSpPr>
            <a:spLocks noGrp="1"/>
          </p:cNvSpPr>
          <p:nvPr>
            <p:ph type="ctrTitle"/>
          </p:nvPr>
        </p:nvSpPr>
        <p:spPr>
          <a:xfrm>
            <a:off x="5550195" y="3053086"/>
            <a:ext cx="6503581" cy="1655763"/>
          </a:xfrm>
        </p:spPr>
        <p:txBody>
          <a:bodyPr>
            <a:noAutofit/>
          </a:bodyPr>
          <a:lstStyle/>
          <a:p>
            <a:pPr algn="r"/>
            <a:r>
              <a:rPr lang="en-US" sz="3600" dirty="0">
                <a:ln>
                  <a:solidFill>
                    <a:schemeClr val="tx1"/>
                  </a:solidFill>
                </a:ln>
              </a:rPr>
              <a:t>Carbon County Resource Council </a:t>
            </a:r>
            <a:br>
              <a:rPr lang="en-US" sz="3600" dirty="0">
                <a:ln>
                  <a:solidFill>
                    <a:schemeClr val="tx1"/>
                  </a:solidFill>
                </a:ln>
              </a:rPr>
            </a:br>
            <a:r>
              <a:rPr lang="en-US" sz="3600" dirty="0">
                <a:ln>
                  <a:solidFill>
                    <a:schemeClr val="tx1"/>
                  </a:solidFill>
                </a:ln>
              </a:rPr>
              <a:t>2022-2024 Rock Creek </a:t>
            </a:r>
            <a:br>
              <a:rPr lang="en-US" sz="3600" dirty="0">
                <a:ln>
                  <a:solidFill>
                    <a:schemeClr val="tx1"/>
                  </a:solidFill>
                </a:ln>
              </a:rPr>
            </a:br>
            <a:r>
              <a:rPr lang="en-US" sz="3600" dirty="0">
                <a:ln>
                  <a:solidFill>
                    <a:schemeClr val="tx1"/>
                  </a:solidFill>
                </a:ln>
              </a:rPr>
              <a:t>Water Quality Data Analysis </a:t>
            </a:r>
          </a:p>
        </p:txBody>
      </p:sp>
      <p:sp>
        <p:nvSpPr>
          <p:cNvPr id="3" name="Subtitle 2">
            <a:extLst>
              <a:ext uri="{FF2B5EF4-FFF2-40B4-BE49-F238E27FC236}">
                <a16:creationId xmlns:a16="http://schemas.microsoft.com/office/drawing/2014/main" id="{05812890-CD03-769D-D0BF-AF36FA10D2B2}"/>
              </a:ext>
            </a:extLst>
          </p:cNvPr>
          <p:cNvSpPr>
            <a:spLocks noGrp="1"/>
          </p:cNvSpPr>
          <p:nvPr>
            <p:ph type="subTitle" idx="1"/>
          </p:nvPr>
        </p:nvSpPr>
        <p:spPr>
          <a:xfrm>
            <a:off x="7953059" y="4955543"/>
            <a:ext cx="4100717" cy="1655762"/>
          </a:xfrm>
        </p:spPr>
        <p:txBody>
          <a:bodyPr>
            <a:normAutofit/>
          </a:bodyPr>
          <a:lstStyle/>
          <a:p>
            <a:pPr algn="r">
              <a:spcBef>
                <a:spcPts val="0"/>
              </a:spcBef>
            </a:pPr>
            <a:r>
              <a:rPr lang="en-US" sz="1800" dirty="0"/>
              <a:t>Samuel Gabrielson &amp; Wesley Cousin</a:t>
            </a:r>
          </a:p>
          <a:p>
            <a:pPr algn="r">
              <a:spcBef>
                <a:spcPts val="0"/>
              </a:spcBef>
            </a:pPr>
            <a:r>
              <a:rPr lang="en-US" sz="1800" dirty="0"/>
              <a:t>G Jawer</a:t>
            </a:r>
          </a:p>
          <a:p>
            <a:pPr algn="r">
              <a:spcBef>
                <a:spcPts val="0"/>
              </a:spcBef>
            </a:pPr>
            <a:r>
              <a:rPr lang="en-US" sz="1800" dirty="0"/>
              <a:t>Dr. Adam Sigler</a:t>
            </a:r>
          </a:p>
          <a:p>
            <a:pPr algn="r">
              <a:spcBef>
                <a:spcPts val="0"/>
              </a:spcBef>
            </a:pPr>
            <a:endParaRPr lang="en-US" sz="1800" dirty="0"/>
          </a:p>
        </p:txBody>
      </p:sp>
      <p:pic>
        <p:nvPicPr>
          <p:cNvPr id="6" name="Picture 5">
            <a:extLst>
              <a:ext uri="{FF2B5EF4-FFF2-40B4-BE49-F238E27FC236}">
                <a16:creationId xmlns:a16="http://schemas.microsoft.com/office/drawing/2014/main" id="{89230BC9-EACC-0348-26BF-969F647A08BE}"/>
              </a:ext>
            </a:extLst>
          </p:cNvPr>
          <p:cNvPicPr>
            <a:picLocks noChangeAspect="1"/>
          </p:cNvPicPr>
          <p:nvPr/>
        </p:nvPicPr>
        <p:blipFill>
          <a:blip r:embed="rId4">
            <a:extLst>
              <a:ext uri="{28A0092B-C50C-407E-A947-70E740481C1C}">
                <a14:useLocalDpi xmlns:a14="http://schemas.microsoft.com/office/drawing/2010/main" val="0"/>
              </a:ext>
            </a:extLst>
          </a:blip>
          <a:srcRect l="15906" r="16353" b="31721"/>
          <a:stretch>
            <a:fillRect/>
          </a:stretch>
        </p:blipFill>
        <p:spPr>
          <a:xfrm>
            <a:off x="292395" y="215009"/>
            <a:ext cx="1208471" cy="913567"/>
          </a:xfrm>
          <a:prstGeom prst="rect">
            <a:avLst/>
          </a:prstGeom>
        </p:spPr>
      </p:pic>
      <p:pic>
        <p:nvPicPr>
          <p:cNvPr id="8" name="Picture 7" descr="A black and white logo with a bull skull&#10;&#10;AI-generated content may be incorrect.">
            <a:extLst>
              <a:ext uri="{FF2B5EF4-FFF2-40B4-BE49-F238E27FC236}">
                <a16:creationId xmlns:a16="http://schemas.microsoft.com/office/drawing/2014/main" id="{F61558C9-2E6C-258E-058A-F48A0E6B5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74" y="1343585"/>
            <a:ext cx="1410311" cy="1569881"/>
          </a:xfrm>
          <a:prstGeom prst="rect">
            <a:avLst/>
          </a:prstGeom>
        </p:spPr>
      </p:pic>
      <p:pic>
        <p:nvPicPr>
          <p:cNvPr id="10" name="Picture 9" descr="A blue and white logo&#10;&#10;AI-generated content may be incorrect.">
            <a:extLst>
              <a:ext uri="{FF2B5EF4-FFF2-40B4-BE49-F238E27FC236}">
                <a16:creationId xmlns:a16="http://schemas.microsoft.com/office/drawing/2014/main" id="{7D699882-44CE-0BDD-88DF-B288CCD16BC5}"/>
              </a:ext>
            </a:extLst>
          </p:cNvPr>
          <p:cNvPicPr>
            <a:picLocks noChangeAspect="1"/>
          </p:cNvPicPr>
          <p:nvPr/>
        </p:nvPicPr>
        <p:blipFill>
          <a:blip r:embed="rId6">
            <a:extLst>
              <a:ext uri="{28A0092B-C50C-407E-A947-70E740481C1C}">
                <a14:useLocalDpi xmlns:a14="http://schemas.microsoft.com/office/drawing/2010/main" val="0"/>
              </a:ext>
            </a:extLst>
          </a:blip>
          <a:srcRect t="12202" b="12201"/>
          <a:stretch>
            <a:fillRect/>
          </a:stretch>
        </p:blipFill>
        <p:spPr>
          <a:xfrm>
            <a:off x="292393" y="3025875"/>
            <a:ext cx="1208471" cy="913567"/>
          </a:xfrm>
          <a:prstGeom prst="rect">
            <a:avLst/>
          </a:prstGeom>
        </p:spPr>
      </p:pic>
    </p:spTree>
    <p:extLst>
      <p:ext uri="{BB962C8B-B14F-4D97-AF65-F5344CB8AC3E}">
        <p14:creationId xmlns:p14="http://schemas.microsoft.com/office/powerpoint/2010/main" val="81509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28620-7C2B-DAB1-072F-8DE898B9D551}"/>
            </a:ext>
          </a:extLst>
        </p:cNvPr>
        <p:cNvGrpSpPr/>
        <p:nvPr/>
      </p:nvGrpSpPr>
      <p:grpSpPr>
        <a:xfrm>
          <a:off x="0" y="0"/>
          <a:ext cx="0" cy="0"/>
          <a:chOff x="0" y="0"/>
          <a:chExt cx="0" cy="0"/>
        </a:xfrm>
      </p:grpSpPr>
      <p:pic>
        <p:nvPicPr>
          <p:cNvPr id="7" name="Picture 6" descr="A map of a mountain&#10;&#10;AI-generated content may be incorrect.">
            <a:extLst>
              <a:ext uri="{FF2B5EF4-FFF2-40B4-BE49-F238E27FC236}">
                <a16:creationId xmlns:a16="http://schemas.microsoft.com/office/drawing/2014/main" id="{F4537472-6587-53EF-C6F0-46FFC7DC6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26" y="37647"/>
            <a:ext cx="6271915" cy="4577954"/>
          </a:xfrm>
          <a:prstGeom prst="rect">
            <a:avLst/>
          </a:prstGeom>
        </p:spPr>
      </p:pic>
    </p:spTree>
    <p:extLst>
      <p:ext uri="{BB962C8B-B14F-4D97-AF65-F5344CB8AC3E}">
        <p14:creationId xmlns:p14="http://schemas.microsoft.com/office/powerpoint/2010/main" val="30518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7502-364F-B981-2DCF-1B028B947A41}"/>
            </a:ext>
          </a:extLst>
        </p:cNvPr>
        <p:cNvGrpSpPr/>
        <p:nvPr/>
      </p:nvGrpSpPr>
      <p:grpSpPr>
        <a:xfrm>
          <a:off x="0" y="0"/>
          <a:ext cx="0" cy="0"/>
          <a:chOff x="0" y="0"/>
          <a:chExt cx="0" cy="0"/>
        </a:xfrm>
      </p:grpSpPr>
      <p:pic>
        <p:nvPicPr>
          <p:cNvPr id="7" name="Picture 6" descr="A map of a mountain&#10;&#10;AI-generated content may be incorrect.">
            <a:extLst>
              <a:ext uri="{FF2B5EF4-FFF2-40B4-BE49-F238E27FC236}">
                <a16:creationId xmlns:a16="http://schemas.microsoft.com/office/drawing/2014/main" id="{A2E6A671-9F80-DD88-2C44-32C93C332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26" y="37647"/>
            <a:ext cx="6271915" cy="4577954"/>
          </a:xfrm>
          <a:prstGeom prst="rect">
            <a:avLst/>
          </a:prstGeom>
        </p:spPr>
      </p:pic>
      <p:cxnSp>
        <p:nvCxnSpPr>
          <p:cNvPr id="3" name="Straight Arrow Connector 2">
            <a:extLst>
              <a:ext uri="{FF2B5EF4-FFF2-40B4-BE49-F238E27FC236}">
                <a16:creationId xmlns:a16="http://schemas.microsoft.com/office/drawing/2014/main" id="{8E98FB66-0C15-ECED-CBDD-C10DDF1CC167}"/>
              </a:ext>
            </a:extLst>
          </p:cNvPr>
          <p:cNvCxnSpPr>
            <a:cxnSpLocks/>
          </p:cNvCxnSpPr>
          <p:nvPr/>
        </p:nvCxnSpPr>
        <p:spPr>
          <a:xfrm flipH="1" flipV="1">
            <a:off x="2085279" y="3780263"/>
            <a:ext cx="1438506" cy="185110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37204EB3-C62F-D6D2-61D8-C5F94EEFD5F3}"/>
              </a:ext>
            </a:extLst>
          </p:cNvPr>
          <p:cNvCxnSpPr>
            <a:cxnSpLocks/>
          </p:cNvCxnSpPr>
          <p:nvPr/>
        </p:nvCxnSpPr>
        <p:spPr>
          <a:xfrm flipV="1">
            <a:off x="925551" y="3278459"/>
            <a:ext cx="1070517" cy="212988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63C5209-BBE2-7C72-46C7-3DE4AAFC2E22}"/>
              </a:ext>
            </a:extLst>
          </p:cNvPr>
          <p:cNvSpPr txBox="1"/>
          <p:nvPr/>
        </p:nvSpPr>
        <p:spPr>
          <a:xfrm>
            <a:off x="3017486" y="5631366"/>
            <a:ext cx="1191020" cy="646331"/>
          </a:xfrm>
          <a:prstGeom prst="rect">
            <a:avLst/>
          </a:prstGeom>
          <a:noFill/>
        </p:spPr>
        <p:txBody>
          <a:bodyPr wrap="square" rtlCol="0">
            <a:spAutoFit/>
          </a:bodyPr>
          <a:lstStyle/>
          <a:p>
            <a:pPr algn="ctr"/>
            <a:r>
              <a:rPr lang="en-US" b="1" dirty="0">
                <a:solidFill>
                  <a:srgbClr val="C00000"/>
                </a:solidFill>
              </a:rPr>
              <a:t>USGS flow gage</a:t>
            </a:r>
          </a:p>
        </p:txBody>
      </p:sp>
      <p:sp>
        <p:nvSpPr>
          <p:cNvPr id="14" name="TextBox 13">
            <a:extLst>
              <a:ext uri="{FF2B5EF4-FFF2-40B4-BE49-F238E27FC236}">
                <a16:creationId xmlns:a16="http://schemas.microsoft.com/office/drawing/2014/main" id="{FB7922F1-C1C6-3BF1-B0C4-865154B918E7}"/>
              </a:ext>
            </a:extLst>
          </p:cNvPr>
          <p:cNvSpPr txBox="1"/>
          <p:nvPr/>
        </p:nvSpPr>
        <p:spPr>
          <a:xfrm>
            <a:off x="330041" y="5408341"/>
            <a:ext cx="1191020" cy="646331"/>
          </a:xfrm>
          <a:prstGeom prst="rect">
            <a:avLst/>
          </a:prstGeom>
          <a:noFill/>
        </p:spPr>
        <p:txBody>
          <a:bodyPr wrap="square" rtlCol="0">
            <a:spAutoFit/>
          </a:bodyPr>
          <a:lstStyle/>
          <a:p>
            <a:pPr algn="ctr"/>
            <a:r>
              <a:rPr lang="en-US" b="1" dirty="0">
                <a:solidFill>
                  <a:srgbClr val="C00000"/>
                </a:solidFill>
              </a:rPr>
              <a:t>DNRC flow gage</a:t>
            </a:r>
          </a:p>
        </p:txBody>
      </p:sp>
    </p:spTree>
    <p:extLst>
      <p:ext uri="{BB962C8B-B14F-4D97-AF65-F5344CB8AC3E}">
        <p14:creationId xmlns:p14="http://schemas.microsoft.com/office/powerpoint/2010/main" val="328684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9322-DD5C-5653-D2B2-912EC3D10008}"/>
            </a:ext>
          </a:extLst>
        </p:cNvPr>
        <p:cNvGrpSpPr/>
        <p:nvPr/>
      </p:nvGrpSpPr>
      <p:grpSpPr>
        <a:xfrm>
          <a:off x="0" y="0"/>
          <a:ext cx="0" cy="0"/>
          <a:chOff x="0" y="0"/>
          <a:chExt cx="0" cy="0"/>
        </a:xfrm>
      </p:grpSpPr>
      <p:pic>
        <p:nvPicPr>
          <p:cNvPr id="7" name="Picture 6" descr="A map of a mountain&#10;&#10;AI-generated content may be incorrect.">
            <a:extLst>
              <a:ext uri="{FF2B5EF4-FFF2-40B4-BE49-F238E27FC236}">
                <a16:creationId xmlns:a16="http://schemas.microsoft.com/office/drawing/2014/main" id="{614FE2BA-B8BF-6B64-DEE3-A6F769E2D7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26" y="37647"/>
            <a:ext cx="6271915" cy="4577954"/>
          </a:xfrm>
          <a:prstGeom prst="rect">
            <a:avLst/>
          </a:prstGeom>
        </p:spPr>
      </p:pic>
      <p:graphicFrame>
        <p:nvGraphicFramePr>
          <p:cNvPr id="8" name="Table 7">
            <a:extLst>
              <a:ext uri="{FF2B5EF4-FFF2-40B4-BE49-F238E27FC236}">
                <a16:creationId xmlns:a16="http://schemas.microsoft.com/office/drawing/2014/main" id="{D170B400-8C5D-A682-72AD-89EFE40BE81B}"/>
              </a:ext>
            </a:extLst>
          </p:cNvPr>
          <p:cNvGraphicFramePr>
            <a:graphicFrameLocks noGrp="1"/>
          </p:cNvGraphicFramePr>
          <p:nvPr/>
        </p:nvGraphicFramePr>
        <p:xfrm>
          <a:off x="6880304" y="269226"/>
          <a:ext cx="4986452" cy="4114796"/>
        </p:xfrm>
        <a:graphic>
          <a:graphicData uri="http://schemas.openxmlformats.org/drawingml/2006/table">
            <a:tbl>
              <a:tblPr firstRow="1" firstCol="1" bandRow="1">
                <a:tableStyleId>{5C22544A-7EE6-4342-B048-85BDC9FD1C3A}</a:tableStyleId>
              </a:tblPr>
              <a:tblGrid>
                <a:gridCol w="3434248">
                  <a:extLst>
                    <a:ext uri="{9D8B030D-6E8A-4147-A177-3AD203B41FA5}">
                      <a16:colId xmlns:a16="http://schemas.microsoft.com/office/drawing/2014/main" val="3215666624"/>
                    </a:ext>
                  </a:extLst>
                </a:gridCol>
                <a:gridCol w="1552204">
                  <a:extLst>
                    <a:ext uri="{9D8B030D-6E8A-4147-A177-3AD203B41FA5}">
                      <a16:colId xmlns:a16="http://schemas.microsoft.com/office/drawing/2014/main" val="842889802"/>
                    </a:ext>
                  </a:extLst>
                </a:gridCol>
              </a:tblGrid>
              <a:tr h="315221">
                <a:tc>
                  <a:txBody>
                    <a:bodyPr/>
                    <a:lstStyle/>
                    <a:p>
                      <a:pPr marL="0" marR="0" algn="ctr">
                        <a:lnSpc>
                          <a:spcPct val="116000"/>
                        </a:lnSpc>
                        <a:spcAft>
                          <a:spcPts val="800"/>
                        </a:spcAft>
                        <a:buNone/>
                      </a:pPr>
                      <a:r>
                        <a:rPr lang="en-US" sz="1800" dirty="0">
                          <a:effectLst/>
                        </a:rPr>
                        <a:t>Site Name</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Plot Order</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59695947"/>
                  </a:ext>
                </a:extLst>
              </a:tr>
              <a:tr h="315221">
                <a:tc>
                  <a:txBody>
                    <a:bodyPr/>
                    <a:lstStyle/>
                    <a:p>
                      <a:pPr marL="0" marR="0" algn="ctr">
                        <a:lnSpc>
                          <a:spcPct val="116000"/>
                        </a:lnSpc>
                        <a:spcAft>
                          <a:spcPts val="800"/>
                        </a:spcAft>
                        <a:buNone/>
                      </a:pPr>
                      <a:r>
                        <a:rPr lang="en-US" sz="1800">
                          <a:effectLst/>
                        </a:rPr>
                        <a:t>Rock Creek near F.S. Boundary</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77133484"/>
                  </a:ext>
                </a:extLst>
              </a:tr>
              <a:tr h="647365">
                <a:tc>
                  <a:txBody>
                    <a:bodyPr/>
                    <a:lstStyle/>
                    <a:p>
                      <a:pPr marL="0" marR="0" algn="ctr">
                        <a:lnSpc>
                          <a:spcPct val="116000"/>
                        </a:lnSpc>
                        <a:spcAft>
                          <a:spcPts val="800"/>
                        </a:spcAft>
                        <a:buNone/>
                      </a:pPr>
                      <a:r>
                        <a:rPr lang="en-US" sz="1800">
                          <a:effectLst/>
                        </a:rPr>
                        <a:t>W Fork Rock Creek Silver Run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2</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958862076"/>
                  </a:ext>
                </a:extLst>
              </a:tr>
              <a:tr h="315221">
                <a:tc>
                  <a:txBody>
                    <a:bodyPr/>
                    <a:lstStyle/>
                    <a:p>
                      <a:pPr marL="0" marR="0" algn="ctr">
                        <a:lnSpc>
                          <a:spcPct val="116000"/>
                        </a:lnSpc>
                        <a:spcAft>
                          <a:spcPts val="800"/>
                        </a:spcAft>
                        <a:buNone/>
                      </a:pPr>
                      <a:r>
                        <a:rPr lang="en-US" sz="1800">
                          <a:effectLst/>
                        </a:rPr>
                        <a:t>W Fork Rock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3</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988046489"/>
                  </a:ext>
                </a:extLst>
              </a:tr>
              <a:tr h="315221">
                <a:tc>
                  <a:txBody>
                    <a:bodyPr/>
                    <a:lstStyle/>
                    <a:p>
                      <a:pPr marL="0" marR="0" algn="ctr">
                        <a:lnSpc>
                          <a:spcPct val="116000"/>
                        </a:lnSpc>
                        <a:spcAft>
                          <a:spcPts val="800"/>
                        </a:spcAft>
                        <a:buNone/>
                      </a:pPr>
                      <a:r>
                        <a:rPr lang="en-US" sz="1800">
                          <a:effectLst/>
                        </a:rPr>
                        <a:t>Rock Creek at Fox</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4</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307656134"/>
                  </a:ext>
                </a:extLst>
              </a:tr>
              <a:tr h="315221">
                <a:tc>
                  <a:txBody>
                    <a:bodyPr/>
                    <a:lstStyle/>
                    <a:p>
                      <a:pPr marL="0" marR="0" algn="ctr">
                        <a:lnSpc>
                          <a:spcPct val="116000"/>
                        </a:lnSpc>
                        <a:spcAft>
                          <a:spcPts val="800"/>
                        </a:spcAft>
                        <a:buNone/>
                      </a:pPr>
                      <a:r>
                        <a:rPr lang="en-US" sz="1800">
                          <a:effectLst/>
                        </a:rPr>
                        <a:t>Clear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5</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371073072"/>
                  </a:ext>
                </a:extLst>
              </a:tr>
              <a:tr h="315221">
                <a:tc>
                  <a:txBody>
                    <a:bodyPr/>
                    <a:lstStyle/>
                    <a:p>
                      <a:pPr marL="0" marR="0" algn="ctr">
                        <a:lnSpc>
                          <a:spcPct val="116000"/>
                        </a:lnSpc>
                        <a:spcAft>
                          <a:spcPts val="800"/>
                        </a:spcAft>
                        <a:buNone/>
                      </a:pPr>
                      <a:r>
                        <a:rPr lang="en-US" sz="1800">
                          <a:effectLst/>
                        </a:rPr>
                        <a:t>Rock Creek near Roberts</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6</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826106353"/>
                  </a:ext>
                </a:extLst>
              </a:tr>
              <a:tr h="315221">
                <a:tc>
                  <a:txBody>
                    <a:bodyPr/>
                    <a:lstStyle/>
                    <a:p>
                      <a:pPr marL="0" marR="0" algn="ctr">
                        <a:lnSpc>
                          <a:spcPct val="116000"/>
                        </a:lnSpc>
                        <a:spcAft>
                          <a:spcPts val="800"/>
                        </a:spcAft>
                        <a:buNone/>
                      </a:pPr>
                      <a:r>
                        <a:rPr lang="en-US" sz="1800">
                          <a:effectLst/>
                        </a:rPr>
                        <a:t>Rock Creek near Boyd</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7</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25248577"/>
                  </a:ext>
                </a:extLst>
              </a:tr>
              <a:tr h="315221">
                <a:tc>
                  <a:txBody>
                    <a:bodyPr/>
                    <a:lstStyle/>
                    <a:p>
                      <a:pPr marL="0" marR="0" algn="ctr">
                        <a:lnSpc>
                          <a:spcPct val="116000"/>
                        </a:lnSpc>
                        <a:spcAft>
                          <a:spcPts val="800"/>
                        </a:spcAft>
                        <a:buNone/>
                      </a:pPr>
                      <a:r>
                        <a:rPr lang="en-US" sz="1800">
                          <a:effectLst/>
                        </a:rPr>
                        <a:t>Red Lodge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8</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10352355"/>
                  </a:ext>
                </a:extLst>
              </a:tr>
              <a:tr h="315221">
                <a:tc>
                  <a:txBody>
                    <a:bodyPr/>
                    <a:lstStyle/>
                    <a:p>
                      <a:pPr marL="0" marR="0" algn="ctr">
                        <a:lnSpc>
                          <a:spcPct val="116000"/>
                        </a:lnSpc>
                        <a:spcAft>
                          <a:spcPts val="800"/>
                        </a:spcAft>
                        <a:buNone/>
                      </a:pPr>
                      <a:r>
                        <a:rPr lang="en-US" sz="1800">
                          <a:effectLst/>
                        </a:rPr>
                        <a:t>Rock Creek near Joliet</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9</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80968797"/>
                  </a:ext>
                </a:extLst>
              </a:tr>
              <a:tr h="315221">
                <a:tc>
                  <a:txBody>
                    <a:bodyPr/>
                    <a:lstStyle/>
                    <a:p>
                      <a:pPr marL="0" marR="0" algn="ctr">
                        <a:lnSpc>
                          <a:spcPct val="116000"/>
                        </a:lnSpc>
                        <a:spcAft>
                          <a:spcPts val="800"/>
                        </a:spcAft>
                        <a:buNone/>
                      </a:pPr>
                      <a:r>
                        <a:rPr lang="en-US" sz="1800">
                          <a:effectLst/>
                        </a:rPr>
                        <a:t>Rock Creek near Rockvale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10</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716350833"/>
                  </a:ext>
                </a:extLst>
              </a:tr>
              <a:tr h="315221">
                <a:tc>
                  <a:txBody>
                    <a:bodyPr/>
                    <a:lstStyle/>
                    <a:p>
                      <a:pPr marL="0" marR="0" algn="ctr">
                        <a:lnSpc>
                          <a:spcPct val="116000"/>
                        </a:lnSpc>
                        <a:spcAft>
                          <a:spcPts val="800"/>
                        </a:spcAft>
                        <a:buNone/>
                      </a:pPr>
                      <a:r>
                        <a:rPr lang="en-US" sz="1800">
                          <a:effectLst/>
                        </a:rPr>
                        <a:t>Rock Creek Gibson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dirty="0">
                          <a:effectLst/>
                        </a:rPr>
                        <a:t>11</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4008893109"/>
                  </a:ext>
                </a:extLst>
              </a:tr>
            </a:tbl>
          </a:graphicData>
        </a:graphic>
      </p:graphicFrame>
    </p:spTree>
    <p:extLst>
      <p:ext uri="{BB962C8B-B14F-4D97-AF65-F5344CB8AC3E}">
        <p14:creationId xmlns:p14="http://schemas.microsoft.com/office/powerpoint/2010/main" val="375877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C0F60-034C-EE1B-53B6-C0E41A9DE55A}"/>
            </a:ext>
          </a:extLst>
        </p:cNvPr>
        <p:cNvGrpSpPr/>
        <p:nvPr/>
      </p:nvGrpSpPr>
      <p:grpSpPr>
        <a:xfrm>
          <a:off x="0" y="0"/>
          <a:ext cx="0" cy="0"/>
          <a:chOff x="0" y="0"/>
          <a:chExt cx="0" cy="0"/>
        </a:xfrm>
      </p:grpSpPr>
      <p:pic>
        <p:nvPicPr>
          <p:cNvPr id="7" name="Picture 6" descr="A map of a mountain&#10;&#10;AI-generated content may be incorrect.">
            <a:extLst>
              <a:ext uri="{FF2B5EF4-FFF2-40B4-BE49-F238E27FC236}">
                <a16:creationId xmlns:a16="http://schemas.microsoft.com/office/drawing/2014/main" id="{C9AAD3CE-EBE6-511D-8E38-A74CBD31B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26" y="37647"/>
            <a:ext cx="6271915" cy="4577954"/>
          </a:xfrm>
          <a:prstGeom prst="rect">
            <a:avLst/>
          </a:prstGeom>
        </p:spPr>
      </p:pic>
      <p:graphicFrame>
        <p:nvGraphicFramePr>
          <p:cNvPr id="8" name="Table 7">
            <a:extLst>
              <a:ext uri="{FF2B5EF4-FFF2-40B4-BE49-F238E27FC236}">
                <a16:creationId xmlns:a16="http://schemas.microsoft.com/office/drawing/2014/main" id="{D6246A70-E777-5638-C9F6-A2720090416D}"/>
              </a:ext>
            </a:extLst>
          </p:cNvPr>
          <p:cNvGraphicFramePr>
            <a:graphicFrameLocks noGrp="1"/>
          </p:cNvGraphicFramePr>
          <p:nvPr/>
        </p:nvGraphicFramePr>
        <p:xfrm>
          <a:off x="6880304" y="269226"/>
          <a:ext cx="4986452" cy="4114796"/>
        </p:xfrm>
        <a:graphic>
          <a:graphicData uri="http://schemas.openxmlformats.org/drawingml/2006/table">
            <a:tbl>
              <a:tblPr firstRow="1" firstCol="1" bandRow="1">
                <a:tableStyleId>{5C22544A-7EE6-4342-B048-85BDC9FD1C3A}</a:tableStyleId>
              </a:tblPr>
              <a:tblGrid>
                <a:gridCol w="3434248">
                  <a:extLst>
                    <a:ext uri="{9D8B030D-6E8A-4147-A177-3AD203B41FA5}">
                      <a16:colId xmlns:a16="http://schemas.microsoft.com/office/drawing/2014/main" val="3215666624"/>
                    </a:ext>
                  </a:extLst>
                </a:gridCol>
                <a:gridCol w="1552204">
                  <a:extLst>
                    <a:ext uri="{9D8B030D-6E8A-4147-A177-3AD203B41FA5}">
                      <a16:colId xmlns:a16="http://schemas.microsoft.com/office/drawing/2014/main" val="842889802"/>
                    </a:ext>
                  </a:extLst>
                </a:gridCol>
              </a:tblGrid>
              <a:tr h="315221">
                <a:tc>
                  <a:txBody>
                    <a:bodyPr/>
                    <a:lstStyle/>
                    <a:p>
                      <a:pPr marL="0" marR="0" algn="ctr">
                        <a:lnSpc>
                          <a:spcPct val="116000"/>
                        </a:lnSpc>
                        <a:spcAft>
                          <a:spcPts val="800"/>
                        </a:spcAft>
                        <a:buNone/>
                      </a:pPr>
                      <a:r>
                        <a:rPr lang="en-US" sz="1800" dirty="0">
                          <a:effectLst/>
                        </a:rPr>
                        <a:t>Site Name</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Plot Order</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59695947"/>
                  </a:ext>
                </a:extLst>
              </a:tr>
              <a:tr h="315221">
                <a:tc>
                  <a:txBody>
                    <a:bodyPr/>
                    <a:lstStyle/>
                    <a:p>
                      <a:pPr marL="0" marR="0" algn="ctr">
                        <a:lnSpc>
                          <a:spcPct val="116000"/>
                        </a:lnSpc>
                        <a:spcAft>
                          <a:spcPts val="800"/>
                        </a:spcAft>
                        <a:buNone/>
                      </a:pPr>
                      <a:r>
                        <a:rPr lang="en-US" sz="1800">
                          <a:effectLst/>
                        </a:rPr>
                        <a:t>Rock Creek near F.S. Boundary</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77133484"/>
                  </a:ext>
                </a:extLst>
              </a:tr>
              <a:tr h="647365">
                <a:tc>
                  <a:txBody>
                    <a:bodyPr/>
                    <a:lstStyle/>
                    <a:p>
                      <a:pPr marL="0" marR="0" algn="ctr">
                        <a:lnSpc>
                          <a:spcPct val="116000"/>
                        </a:lnSpc>
                        <a:spcAft>
                          <a:spcPts val="800"/>
                        </a:spcAft>
                        <a:buNone/>
                      </a:pPr>
                      <a:r>
                        <a:rPr lang="en-US" sz="1800">
                          <a:effectLst/>
                        </a:rPr>
                        <a:t>W Fork Rock Creek Silver Run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2</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958862076"/>
                  </a:ext>
                </a:extLst>
              </a:tr>
              <a:tr h="315221">
                <a:tc>
                  <a:txBody>
                    <a:bodyPr/>
                    <a:lstStyle/>
                    <a:p>
                      <a:pPr marL="0" marR="0" algn="ctr">
                        <a:lnSpc>
                          <a:spcPct val="116000"/>
                        </a:lnSpc>
                        <a:spcAft>
                          <a:spcPts val="800"/>
                        </a:spcAft>
                        <a:buNone/>
                      </a:pPr>
                      <a:r>
                        <a:rPr lang="en-US" sz="1800">
                          <a:effectLst/>
                        </a:rPr>
                        <a:t>W Fork Rock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3</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988046489"/>
                  </a:ext>
                </a:extLst>
              </a:tr>
              <a:tr h="315221">
                <a:tc>
                  <a:txBody>
                    <a:bodyPr/>
                    <a:lstStyle/>
                    <a:p>
                      <a:pPr marL="0" marR="0" algn="ctr">
                        <a:lnSpc>
                          <a:spcPct val="116000"/>
                        </a:lnSpc>
                        <a:spcAft>
                          <a:spcPts val="800"/>
                        </a:spcAft>
                        <a:buNone/>
                      </a:pPr>
                      <a:r>
                        <a:rPr lang="en-US" sz="1800">
                          <a:effectLst/>
                        </a:rPr>
                        <a:t>Rock Creek at Fox</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4</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307656134"/>
                  </a:ext>
                </a:extLst>
              </a:tr>
              <a:tr h="315221">
                <a:tc>
                  <a:txBody>
                    <a:bodyPr/>
                    <a:lstStyle/>
                    <a:p>
                      <a:pPr marL="0" marR="0" algn="ctr">
                        <a:lnSpc>
                          <a:spcPct val="116000"/>
                        </a:lnSpc>
                        <a:spcAft>
                          <a:spcPts val="800"/>
                        </a:spcAft>
                        <a:buNone/>
                      </a:pPr>
                      <a:r>
                        <a:rPr lang="en-US" sz="1800">
                          <a:effectLst/>
                        </a:rPr>
                        <a:t>Clear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5</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371073072"/>
                  </a:ext>
                </a:extLst>
              </a:tr>
              <a:tr h="315221">
                <a:tc>
                  <a:txBody>
                    <a:bodyPr/>
                    <a:lstStyle/>
                    <a:p>
                      <a:pPr marL="0" marR="0" algn="ctr">
                        <a:lnSpc>
                          <a:spcPct val="116000"/>
                        </a:lnSpc>
                        <a:spcAft>
                          <a:spcPts val="800"/>
                        </a:spcAft>
                        <a:buNone/>
                      </a:pPr>
                      <a:r>
                        <a:rPr lang="en-US" sz="1800">
                          <a:effectLst/>
                        </a:rPr>
                        <a:t>Rock Creek near Roberts</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6</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826106353"/>
                  </a:ext>
                </a:extLst>
              </a:tr>
              <a:tr h="315221">
                <a:tc>
                  <a:txBody>
                    <a:bodyPr/>
                    <a:lstStyle/>
                    <a:p>
                      <a:pPr marL="0" marR="0" algn="ctr">
                        <a:lnSpc>
                          <a:spcPct val="116000"/>
                        </a:lnSpc>
                        <a:spcAft>
                          <a:spcPts val="800"/>
                        </a:spcAft>
                        <a:buNone/>
                      </a:pPr>
                      <a:r>
                        <a:rPr lang="en-US" sz="1800">
                          <a:effectLst/>
                        </a:rPr>
                        <a:t>Rock Creek near Boyd</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7</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25248577"/>
                  </a:ext>
                </a:extLst>
              </a:tr>
              <a:tr h="315221">
                <a:tc>
                  <a:txBody>
                    <a:bodyPr/>
                    <a:lstStyle/>
                    <a:p>
                      <a:pPr marL="0" marR="0" algn="ctr">
                        <a:lnSpc>
                          <a:spcPct val="116000"/>
                        </a:lnSpc>
                        <a:spcAft>
                          <a:spcPts val="800"/>
                        </a:spcAft>
                        <a:buNone/>
                      </a:pPr>
                      <a:r>
                        <a:rPr lang="en-US" sz="1800">
                          <a:effectLst/>
                        </a:rPr>
                        <a:t>Red Lodge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8</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10352355"/>
                  </a:ext>
                </a:extLst>
              </a:tr>
              <a:tr h="315221">
                <a:tc>
                  <a:txBody>
                    <a:bodyPr/>
                    <a:lstStyle/>
                    <a:p>
                      <a:pPr marL="0" marR="0" algn="ctr">
                        <a:lnSpc>
                          <a:spcPct val="116000"/>
                        </a:lnSpc>
                        <a:spcAft>
                          <a:spcPts val="800"/>
                        </a:spcAft>
                        <a:buNone/>
                      </a:pPr>
                      <a:r>
                        <a:rPr lang="en-US" sz="1800">
                          <a:effectLst/>
                        </a:rPr>
                        <a:t>Rock Creek near Joliet</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9</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80968797"/>
                  </a:ext>
                </a:extLst>
              </a:tr>
              <a:tr h="315221">
                <a:tc>
                  <a:txBody>
                    <a:bodyPr/>
                    <a:lstStyle/>
                    <a:p>
                      <a:pPr marL="0" marR="0" algn="ctr">
                        <a:lnSpc>
                          <a:spcPct val="116000"/>
                        </a:lnSpc>
                        <a:spcAft>
                          <a:spcPts val="800"/>
                        </a:spcAft>
                        <a:buNone/>
                      </a:pPr>
                      <a:r>
                        <a:rPr lang="en-US" sz="1800">
                          <a:effectLst/>
                        </a:rPr>
                        <a:t>Rock Creek near Rockvale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10</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716350833"/>
                  </a:ext>
                </a:extLst>
              </a:tr>
              <a:tr h="315221">
                <a:tc>
                  <a:txBody>
                    <a:bodyPr/>
                    <a:lstStyle/>
                    <a:p>
                      <a:pPr marL="0" marR="0" algn="ctr">
                        <a:lnSpc>
                          <a:spcPct val="116000"/>
                        </a:lnSpc>
                        <a:spcAft>
                          <a:spcPts val="800"/>
                        </a:spcAft>
                        <a:buNone/>
                      </a:pPr>
                      <a:r>
                        <a:rPr lang="en-US" sz="1800">
                          <a:effectLst/>
                        </a:rPr>
                        <a:t>Rock Creek Gibson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dirty="0">
                          <a:effectLst/>
                        </a:rPr>
                        <a:t>11</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4008893109"/>
                  </a:ext>
                </a:extLst>
              </a:tr>
            </a:tbl>
          </a:graphicData>
        </a:graphic>
      </p:graphicFrame>
      <p:pic>
        <p:nvPicPr>
          <p:cNvPr id="2" name="drawing">
            <a:extLst>
              <a:ext uri="{FF2B5EF4-FFF2-40B4-BE49-F238E27FC236}">
                <a16:creationId xmlns:a16="http://schemas.microsoft.com/office/drawing/2014/main" id="{D2E81484-A4A1-AE0E-E2D0-D6D090F54898}"/>
              </a:ext>
            </a:extLst>
          </p:cNvPr>
          <p:cNvPicPr>
            <a:picLocks noChangeAspect="1"/>
          </p:cNvPicPr>
          <p:nvPr/>
        </p:nvPicPr>
        <p:blipFill>
          <a:blip r:embed="rId4" cstate="email">
            <a:extLst>
              <a:ext uri="{28A0092B-C50C-407E-A947-70E740481C1C}">
                <a14:useLocalDpi xmlns:a14="http://schemas.microsoft.com/office/drawing/2010/main"/>
              </a:ext>
            </a:extLst>
          </a:blip>
          <a:srcRect t="68602"/>
          <a:stretch>
            <a:fillRect/>
          </a:stretch>
        </p:blipFill>
        <p:spPr>
          <a:xfrm>
            <a:off x="169126" y="4744565"/>
            <a:ext cx="11853747" cy="1946077"/>
          </a:xfrm>
          <a:prstGeom prst="rect">
            <a:avLst/>
          </a:prstGeom>
        </p:spPr>
      </p:pic>
    </p:spTree>
    <p:extLst>
      <p:ext uri="{BB962C8B-B14F-4D97-AF65-F5344CB8AC3E}">
        <p14:creationId xmlns:p14="http://schemas.microsoft.com/office/powerpoint/2010/main" val="259087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8341D-9B4F-75AB-D00A-0F990337EE4A}"/>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21E5BBA-4053-CFEC-7CC1-895E2E9CFA49}"/>
              </a:ext>
            </a:extLst>
          </p:cNvPr>
          <p:cNvGraphicFramePr>
            <a:graphicFrameLocks noGrp="1"/>
          </p:cNvGraphicFramePr>
          <p:nvPr/>
        </p:nvGraphicFramePr>
        <p:xfrm>
          <a:off x="6880304" y="269226"/>
          <a:ext cx="4986452" cy="4114796"/>
        </p:xfrm>
        <a:graphic>
          <a:graphicData uri="http://schemas.openxmlformats.org/drawingml/2006/table">
            <a:tbl>
              <a:tblPr firstRow="1" firstCol="1" bandRow="1">
                <a:tableStyleId>{5C22544A-7EE6-4342-B048-85BDC9FD1C3A}</a:tableStyleId>
              </a:tblPr>
              <a:tblGrid>
                <a:gridCol w="3434248">
                  <a:extLst>
                    <a:ext uri="{9D8B030D-6E8A-4147-A177-3AD203B41FA5}">
                      <a16:colId xmlns:a16="http://schemas.microsoft.com/office/drawing/2014/main" val="3215666624"/>
                    </a:ext>
                  </a:extLst>
                </a:gridCol>
                <a:gridCol w="1552204">
                  <a:extLst>
                    <a:ext uri="{9D8B030D-6E8A-4147-A177-3AD203B41FA5}">
                      <a16:colId xmlns:a16="http://schemas.microsoft.com/office/drawing/2014/main" val="842889802"/>
                    </a:ext>
                  </a:extLst>
                </a:gridCol>
              </a:tblGrid>
              <a:tr h="315221">
                <a:tc>
                  <a:txBody>
                    <a:bodyPr/>
                    <a:lstStyle/>
                    <a:p>
                      <a:pPr marL="0" marR="0" algn="ctr">
                        <a:lnSpc>
                          <a:spcPct val="116000"/>
                        </a:lnSpc>
                        <a:spcAft>
                          <a:spcPts val="800"/>
                        </a:spcAft>
                        <a:buNone/>
                      </a:pPr>
                      <a:r>
                        <a:rPr lang="en-US" sz="1800" dirty="0">
                          <a:effectLst/>
                        </a:rPr>
                        <a:t>Site Name</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Plot Order</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59695947"/>
                  </a:ext>
                </a:extLst>
              </a:tr>
              <a:tr h="315221">
                <a:tc>
                  <a:txBody>
                    <a:bodyPr/>
                    <a:lstStyle/>
                    <a:p>
                      <a:pPr marL="0" marR="0" algn="ctr">
                        <a:lnSpc>
                          <a:spcPct val="116000"/>
                        </a:lnSpc>
                        <a:spcAft>
                          <a:spcPts val="800"/>
                        </a:spcAft>
                        <a:buNone/>
                      </a:pPr>
                      <a:r>
                        <a:rPr lang="en-US" sz="1800">
                          <a:effectLst/>
                        </a:rPr>
                        <a:t>Rock Creek near F.S. Boundary</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77133484"/>
                  </a:ext>
                </a:extLst>
              </a:tr>
              <a:tr h="647365">
                <a:tc>
                  <a:txBody>
                    <a:bodyPr/>
                    <a:lstStyle/>
                    <a:p>
                      <a:pPr marL="0" marR="0" algn="ctr">
                        <a:lnSpc>
                          <a:spcPct val="116000"/>
                        </a:lnSpc>
                        <a:spcAft>
                          <a:spcPts val="800"/>
                        </a:spcAft>
                        <a:buNone/>
                      </a:pPr>
                      <a:r>
                        <a:rPr lang="en-US" sz="1800">
                          <a:effectLst/>
                        </a:rPr>
                        <a:t>W Fork Rock Creek Silver Run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2</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958862076"/>
                  </a:ext>
                </a:extLst>
              </a:tr>
              <a:tr h="315221">
                <a:tc>
                  <a:txBody>
                    <a:bodyPr/>
                    <a:lstStyle/>
                    <a:p>
                      <a:pPr marL="0" marR="0" algn="ctr">
                        <a:lnSpc>
                          <a:spcPct val="116000"/>
                        </a:lnSpc>
                        <a:spcAft>
                          <a:spcPts val="800"/>
                        </a:spcAft>
                        <a:buNone/>
                      </a:pPr>
                      <a:r>
                        <a:rPr lang="en-US" sz="1800">
                          <a:effectLst/>
                        </a:rPr>
                        <a:t>W Fork Rock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3</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988046489"/>
                  </a:ext>
                </a:extLst>
              </a:tr>
              <a:tr h="315221">
                <a:tc>
                  <a:txBody>
                    <a:bodyPr/>
                    <a:lstStyle/>
                    <a:p>
                      <a:pPr marL="0" marR="0" algn="ctr">
                        <a:lnSpc>
                          <a:spcPct val="116000"/>
                        </a:lnSpc>
                        <a:spcAft>
                          <a:spcPts val="800"/>
                        </a:spcAft>
                        <a:buNone/>
                      </a:pPr>
                      <a:r>
                        <a:rPr lang="en-US" sz="1800">
                          <a:effectLst/>
                        </a:rPr>
                        <a:t>Rock Creek at Fox</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4</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307656134"/>
                  </a:ext>
                </a:extLst>
              </a:tr>
              <a:tr h="315221">
                <a:tc>
                  <a:txBody>
                    <a:bodyPr/>
                    <a:lstStyle/>
                    <a:p>
                      <a:pPr marL="0" marR="0" algn="ctr">
                        <a:lnSpc>
                          <a:spcPct val="116000"/>
                        </a:lnSpc>
                        <a:spcAft>
                          <a:spcPts val="800"/>
                        </a:spcAft>
                        <a:buNone/>
                      </a:pPr>
                      <a:r>
                        <a:rPr lang="en-US" sz="1800">
                          <a:effectLst/>
                        </a:rPr>
                        <a:t>Clear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5</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371073072"/>
                  </a:ext>
                </a:extLst>
              </a:tr>
              <a:tr h="315221">
                <a:tc>
                  <a:txBody>
                    <a:bodyPr/>
                    <a:lstStyle/>
                    <a:p>
                      <a:pPr marL="0" marR="0" algn="ctr">
                        <a:lnSpc>
                          <a:spcPct val="116000"/>
                        </a:lnSpc>
                        <a:spcAft>
                          <a:spcPts val="800"/>
                        </a:spcAft>
                        <a:buNone/>
                      </a:pPr>
                      <a:r>
                        <a:rPr lang="en-US" sz="1800">
                          <a:effectLst/>
                        </a:rPr>
                        <a:t>Rock Creek near Roberts</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6</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826106353"/>
                  </a:ext>
                </a:extLst>
              </a:tr>
              <a:tr h="315221">
                <a:tc>
                  <a:txBody>
                    <a:bodyPr/>
                    <a:lstStyle/>
                    <a:p>
                      <a:pPr marL="0" marR="0" algn="ctr">
                        <a:lnSpc>
                          <a:spcPct val="116000"/>
                        </a:lnSpc>
                        <a:spcAft>
                          <a:spcPts val="800"/>
                        </a:spcAft>
                        <a:buNone/>
                      </a:pPr>
                      <a:r>
                        <a:rPr lang="en-US" sz="1800">
                          <a:effectLst/>
                        </a:rPr>
                        <a:t>Rock Creek near Boyd</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7</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25248577"/>
                  </a:ext>
                </a:extLst>
              </a:tr>
              <a:tr h="315221">
                <a:tc>
                  <a:txBody>
                    <a:bodyPr/>
                    <a:lstStyle/>
                    <a:p>
                      <a:pPr marL="0" marR="0" algn="ctr">
                        <a:lnSpc>
                          <a:spcPct val="116000"/>
                        </a:lnSpc>
                        <a:spcAft>
                          <a:spcPts val="800"/>
                        </a:spcAft>
                        <a:buNone/>
                      </a:pPr>
                      <a:r>
                        <a:rPr lang="en-US" sz="1800">
                          <a:effectLst/>
                        </a:rPr>
                        <a:t>Red Lodge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8</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10352355"/>
                  </a:ext>
                </a:extLst>
              </a:tr>
              <a:tr h="315221">
                <a:tc>
                  <a:txBody>
                    <a:bodyPr/>
                    <a:lstStyle/>
                    <a:p>
                      <a:pPr marL="0" marR="0" algn="ctr">
                        <a:lnSpc>
                          <a:spcPct val="116000"/>
                        </a:lnSpc>
                        <a:spcAft>
                          <a:spcPts val="800"/>
                        </a:spcAft>
                        <a:buNone/>
                      </a:pPr>
                      <a:r>
                        <a:rPr lang="en-US" sz="1800">
                          <a:effectLst/>
                        </a:rPr>
                        <a:t>Rock Creek near Joliet</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9</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80968797"/>
                  </a:ext>
                </a:extLst>
              </a:tr>
              <a:tr h="315221">
                <a:tc>
                  <a:txBody>
                    <a:bodyPr/>
                    <a:lstStyle/>
                    <a:p>
                      <a:pPr marL="0" marR="0" algn="ctr">
                        <a:lnSpc>
                          <a:spcPct val="116000"/>
                        </a:lnSpc>
                        <a:spcAft>
                          <a:spcPts val="800"/>
                        </a:spcAft>
                        <a:buNone/>
                      </a:pPr>
                      <a:r>
                        <a:rPr lang="en-US" sz="1800">
                          <a:effectLst/>
                        </a:rPr>
                        <a:t>Rock Creek near Rockvale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10</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716350833"/>
                  </a:ext>
                </a:extLst>
              </a:tr>
              <a:tr h="315221">
                <a:tc>
                  <a:txBody>
                    <a:bodyPr/>
                    <a:lstStyle/>
                    <a:p>
                      <a:pPr marL="0" marR="0" algn="ctr">
                        <a:lnSpc>
                          <a:spcPct val="116000"/>
                        </a:lnSpc>
                        <a:spcAft>
                          <a:spcPts val="800"/>
                        </a:spcAft>
                        <a:buNone/>
                      </a:pPr>
                      <a:r>
                        <a:rPr lang="en-US" sz="1800">
                          <a:effectLst/>
                        </a:rPr>
                        <a:t>Rock Creek Gibson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dirty="0">
                          <a:effectLst/>
                        </a:rPr>
                        <a:t>11</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4008893109"/>
                  </a:ext>
                </a:extLst>
              </a:tr>
            </a:tbl>
          </a:graphicData>
        </a:graphic>
      </p:graphicFrame>
      <p:pic>
        <p:nvPicPr>
          <p:cNvPr id="2" name="drawing">
            <a:extLst>
              <a:ext uri="{FF2B5EF4-FFF2-40B4-BE49-F238E27FC236}">
                <a16:creationId xmlns:a16="http://schemas.microsoft.com/office/drawing/2014/main" id="{3AA13DE4-4F97-B45F-1A34-EBDA6D3656F3}"/>
              </a:ext>
            </a:extLst>
          </p:cNvPr>
          <p:cNvPicPr>
            <a:picLocks noChangeAspect="1"/>
          </p:cNvPicPr>
          <p:nvPr/>
        </p:nvPicPr>
        <p:blipFill>
          <a:blip r:embed="rId3" cstate="email">
            <a:extLst>
              <a:ext uri="{28A0092B-C50C-407E-A947-70E740481C1C}">
                <a14:useLocalDpi xmlns:a14="http://schemas.microsoft.com/office/drawing/2010/main"/>
              </a:ext>
            </a:extLst>
          </a:blip>
          <a:srcRect t="68602"/>
          <a:stretch>
            <a:fillRect/>
          </a:stretch>
        </p:blipFill>
        <p:spPr>
          <a:xfrm>
            <a:off x="169126" y="4744565"/>
            <a:ext cx="11853747" cy="1946077"/>
          </a:xfrm>
          <a:prstGeom prst="rect">
            <a:avLst/>
          </a:prstGeom>
        </p:spPr>
      </p:pic>
      <p:pic>
        <p:nvPicPr>
          <p:cNvPr id="3" name="Picture 2">
            <a:extLst>
              <a:ext uri="{FF2B5EF4-FFF2-40B4-BE49-F238E27FC236}">
                <a16:creationId xmlns:a16="http://schemas.microsoft.com/office/drawing/2014/main" id="{849E74DC-897C-6F1C-5955-42026A4311E8}"/>
              </a:ext>
            </a:extLst>
          </p:cNvPr>
          <p:cNvPicPr>
            <a:picLocks noChangeAspect="1"/>
          </p:cNvPicPr>
          <p:nvPr/>
        </p:nvPicPr>
        <p:blipFill>
          <a:blip r:embed="rId4" cstate="email">
            <a:extLst>
              <a:ext uri="{28A0092B-C50C-407E-A947-70E740481C1C}">
                <a14:useLocalDpi xmlns:a14="http://schemas.microsoft.com/office/drawing/2010/main"/>
              </a:ext>
            </a:extLst>
          </a:blip>
          <a:srcRect t="42898" b="25612"/>
          <a:stretch>
            <a:fillRect/>
          </a:stretch>
        </p:blipFill>
        <p:spPr bwMode="auto">
          <a:xfrm>
            <a:off x="169126" y="166611"/>
            <a:ext cx="11853747" cy="4577954"/>
          </a:xfrm>
          <a:prstGeom prst="rect">
            <a:avLst/>
          </a:prstGeom>
          <a:noFill/>
          <a:ln>
            <a:noFill/>
          </a:ln>
        </p:spPr>
      </p:pic>
    </p:spTree>
    <p:extLst>
      <p:ext uri="{BB962C8B-B14F-4D97-AF65-F5344CB8AC3E}">
        <p14:creationId xmlns:p14="http://schemas.microsoft.com/office/powerpoint/2010/main" val="319768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ADD4C-8011-A109-8263-5B9CFD479495}"/>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5FD0945-1572-DBA3-3AAB-2BFF3F2F0139}"/>
              </a:ext>
            </a:extLst>
          </p:cNvPr>
          <p:cNvGraphicFramePr>
            <a:graphicFrameLocks noGrp="1"/>
          </p:cNvGraphicFramePr>
          <p:nvPr/>
        </p:nvGraphicFramePr>
        <p:xfrm>
          <a:off x="6880304" y="269226"/>
          <a:ext cx="4986452" cy="4114796"/>
        </p:xfrm>
        <a:graphic>
          <a:graphicData uri="http://schemas.openxmlformats.org/drawingml/2006/table">
            <a:tbl>
              <a:tblPr firstRow="1" firstCol="1" bandRow="1">
                <a:tableStyleId>{5C22544A-7EE6-4342-B048-85BDC9FD1C3A}</a:tableStyleId>
              </a:tblPr>
              <a:tblGrid>
                <a:gridCol w="3434248">
                  <a:extLst>
                    <a:ext uri="{9D8B030D-6E8A-4147-A177-3AD203B41FA5}">
                      <a16:colId xmlns:a16="http://schemas.microsoft.com/office/drawing/2014/main" val="3215666624"/>
                    </a:ext>
                  </a:extLst>
                </a:gridCol>
                <a:gridCol w="1552204">
                  <a:extLst>
                    <a:ext uri="{9D8B030D-6E8A-4147-A177-3AD203B41FA5}">
                      <a16:colId xmlns:a16="http://schemas.microsoft.com/office/drawing/2014/main" val="842889802"/>
                    </a:ext>
                  </a:extLst>
                </a:gridCol>
              </a:tblGrid>
              <a:tr h="315221">
                <a:tc>
                  <a:txBody>
                    <a:bodyPr/>
                    <a:lstStyle/>
                    <a:p>
                      <a:pPr marL="0" marR="0" algn="ctr">
                        <a:lnSpc>
                          <a:spcPct val="116000"/>
                        </a:lnSpc>
                        <a:spcAft>
                          <a:spcPts val="800"/>
                        </a:spcAft>
                        <a:buNone/>
                      </a:pPr>
                      <a:r>
                        <a:rPr lang="en-US" sz="1800" dirty="0">
                          <a:effectLst/>
                        </a:rPr>
                        <a:t>Site Name</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Plot Order</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59695947"/>
                  </a:ext>
                </a:extLst>
              </a:tr>
              <a:tr h="315221">
                <a:tc>
                  <a:txBody>
                    <a:bodyPr/>
                    <a:lstStyle/>
                    <a:p>
                      <a:pPr marL="0" marR="0" algn="ctr">
                        <a:lnSpc>
                          <a:spcPct val="116000"/>
                        </a:lnSpc>
                        <a:spcAft>
                          <a:spcPts val="800"/>
                        </a:spcAft>
                        <a:buNone/>
                      </a:pPr>
                      <a:r>
                        <a:rPr lang="en-US" sz="1800">
                          <a:effectLst/>
                        </a:rPr>
                        <a:t>Rock Creek near F.S. Boundary</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77133484"/>
                  </a:ext>
                </a:extLst>
              </a:tr>
              <a:tr h="647365">
                <a:tc>
                  <a:txBody>
                    <a:bodyPr/>
                    <a:lstStyle/>
                    <a:p>
                      <a:pPr marL="0" marR="0" algn="ctr">
                        <a:lnSpc>
                          <a:spcPct val="116000"/>
                        </a:lnSpc>
                        <a:spcAft>
                          <a:spcPts val="800"/>
                        </a:spcAft>
                        <a:buNone/>
                      </a:pPr>
                      <a:r>
                        <a:rPr lang="en-US" sz="1800">
                          <a:effectLst/>
                        </a:rPr>
                        <a:t>W Fork Rock Creek Silver Run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2</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958862076"/>
                  </a:ext>
                </a:extLst>
              </a:tr>
              <a:tr h="315221">
                <a:tc>
                  <a:txBody>
                    <a:bodyPr/>
                    <a:lstStyle/>
                    <a:p>
                      <a:pPr marL="0" marR="0" algn="ctr">
                        <a:lnSpc>
                          <a:spcPct val="116000"/>
                        </a:lnSpc>
                        <a:spcAft>
                          <a:spcPts val="800"/>
                        </a:spcAft>
                        <a:buNone/>
                      </a:pPr>
                      <a:r>
                        <a:rPr lang="en-US" sz="1800">
                          <a:effectLst/>
                        </a:rPr>
                        <a:t>W Fork Rock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3</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988046489"/>
                  </a:ext>
                </a:extLst>
              </a:tr>
              <a:tr h="315221">
                <a:tc>
                  <a:txBody>
                    <a:bodyPr/>
                    <a:lstStyle/>
                    <a:p>
                      <a:pPr marL="0" marR="0" algn="ctr">
                        <a:lnSpc>
                          <a:spcPct val="116000"/>
                        </a:lnSpc>
                        <a:spcAft>
                          <a:spcPts val="800"/>
                        </a:spcAft>
                        <a:buNone/>
                      </a:pPr>
                      <a:r>
                        <a:rPr lang="en-US" sz="1800">
                          <a:effectLst/>
                        </a:rPr>
                        <a:t>Rock Creek at Fox</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4</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307656134"/>
                  </a:ext>
                </a:extLst>
              </a:tr>
              <a:tr h="315221">
                <a:tc>
                  <a:txBody>
                    <a:bodyPr/>
                    <a:lstStyle/>
                    <a:p>
                      <a:pPr marL="0" marR="0" algn="ctr">
                        <a:lnSpc>
                          <a:spcPct val="116000"/>
                        </a:lnSpc>
                        <a:spcAft>
                          <a:spcPts val="800"/>
                        </a:spcAft>
                        <a:buNone/>
                      </a:pPr>
                      <a:r>
                        <a:rPr lang="en-US" sz="1800">
                          <a:effectLst/>
                        </a:rPr>
                        <a:t>Clear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5</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1371073072"/>
                  </a:ext>
                </a:extLst>
              </a:tr>
              <a:tr h="315221">
                <a:tc>
                  <a:txBody>
                    <a:bodyPr/>
                    <a:lstStyle/>
                    <a:p>
                      <a:pPr marL="0" marR="0" algn="ctr">
                        <a:lnSpc>
                          <a:spcPct val="116000"/>
                        </a:lnSpc>
                        <a:spcAft>
                          <a:spcPts val="800"/>
                        </a:spcAft>
                        <a:buNone/>
                      </a:pPr>
                      <a:r>
                        <a:rPr lang="en-US" sz="1800">
                          <a:effectLst/>
                        </a:rPr>
                        <a:t>Rock Creek near Roberts</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6</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826106353"/>
                  </a:ext>
                </a:extLst>
              </a:tr>
              <a:tr h="315221">
                <a:tc>
                  <a:txBody>
                    <a:bodyPr/>
                    <a:lstStyle/>
                    <a:p>
                      <a:pPr marL="0" marR="0" algn="ctr">
                        <a:lnSpc>
                          <a:spcPct val="116000"/>
                        </a:lnSpc>
                        <a:spcAft>
                          <a:spcPts val="800"/>
                        </a:spcAft>
                        <a:buNone/>
                      </a:pPr>
                      <a:r>
                        <a:rPr lang="en-US" sz="1800">
                          <a:effectLst/>
                        </a:rPr>
                        <a:t>Rock Creek near Boyd</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7</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25248577"/>
                  </a:ext>
                </a:extLst>
              </a:tr>
              <a:tr h="315221">
                <a:tc>
                  <a:txBody>
                    <a:bodyPr/>
                    <a:lstStyle/>
                    <a:p>
                      <a:pPr marL="0" marR="0" algn="ctr">
                        <a:lnSpc>
                          <a:spcPct val="116000"/>
                        </a:lnSpc>
                        <a:spcAft>
                          <a:spcPts val="800"/>
                        </a:spcAft>
                        <a:buNone/>
                      </a:pPr>
                      <a:r>
                        <a:rPr lang="en-US" sz="1800">
                          <a:effectLst/>
                        </a:rPr>
                        <a:t>Red Lodge Creek</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8</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210352355"/>
                  </a:ext>
                </a:extLst>
              </a:tr>
              <a:tr h="315221">
                <a:tc>
                  <a:txBody>
                    <a:bodyPr/>
                    <a:lstStyle/>
                    <a:p>
                      <a:pPr marL="0" marR="0" algn="ctr">
                        <a:lnSpc>
                          <a:spcPct val="116000"/>
                        </a:lnSpc>
                        <a:spcAft>
                          <a:spcPts val="800"/>
                        </a:spcAft>
                        <a:buNone/>
                      </a:pPr>
                      <a:r>
                        <a:rPr lang="en-US" sz="1800">
                          <a:effectLst/>
                        </a:rPr>
                        <a:t>Rock Creek near Joliet</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9</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3280968797"/>
                  </a:ext>
                </a:extLst>
              </a:tr>
              <a:tr h="315221">
                <a:tc>
                  <a:txBody>
                    <a:bodyPr/>
                    <a:lstStyle/>
                    <a:p>
                      <a:pPr marL="0" marR="0" algn="ctr">
                        <a:lnSpc>
                          <a:spcPct val="116000"/>
                        </a:lnSpc>
                        <a:spcAft>
                          <a:spcPts val="800"/>
                        </a:spcAft>
                        <a:buNone/>
                      </a:pPr>
                      <a:r>
                        <a:rPr lang="en-US" sz="1800">
                          <a:effectLst/>
                        </a:rPr>
                        <a:t>Rock Creek near Rockvale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a:effectLst/>
                        </a:rPr>
                        <a:t>10</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716350833"/>
                  </a:ext>
                </a:extLst>
              </a:tr>
              <a:tr h="315221">
                <a:tc>
                  <a:txBody>
                    <a:bodyPr/>
                    <a:lstStyle/>
                    <a:p>
                      <a:pPr marL="0" marR="0" algn="ctr">
                        <a:lnSpc>
                          <a:spcPct val="116000"/>
                        </a:lnSpc>
                        <a:spcAft>
                          <a:spcPts val="800"/>
                        </a:spcAft>
                        <a:buNone/>
                      </a:pPr>
                      <a:r>
                        <a:rPr lang="en-US" sz="1800">
                          <a:effectLst/>
                        </a:rPr>
                        <a:t>Rock Creek Gibson Bridge</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tc>
                  <a:txBody>
                    <a:bodyPr/>
                    <a:lstStyle/>
                    <a:p>
                      <a:pPr marL="0" marR="0" algn="ctr">
                        <a:lnSpc>
                          <a:spcPct val="116000"/>
                        </a:lnSpc>
                        <a:spcAft>
                          <a:spcPts val="800"/>
                        </a:spcAft>
                        <a:buNone/>
                      </a:pPr>
                      <a:r>
                        <a:rPr lang="en-US" sz="1800" dirty="0">
                          <a:effectLst/>
                        </a:rPr>
                        <a:t>11</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4008893109"/>
                  </a:ext>
                </a:extLst>
              </a:tr>
            </a:tbl>
          </a:graphicData>
        </a:graphic>
      </p:graphicFrame>
      <p:pic>
        <p:nvPicPr>
          <p:cNvPr id="2" name="drawing">
            <a:extLst>
              <a:ext uri="{FF2B5EF4-FFF2-40B4-BE49-F238E27FC236}">
                <a16:creationId xmlns:a16="http://schemas.microsoft.com/office/drawing/2014/main" id="{99DB18FC-CA92-B29E-A583-CA8C660BB885}"/>
              </a:ext>
            </a:extLst>
          </p:cNvPr>
          <p:cNvPicPr>
            <a:picLocks noChangeAspect="1"/>
          </p:cNvPicPr>
          <p:nvPr/>
        </p:nvPicPr>
        <p:blipFill>
          <a:blip r:embed="rId3" cstate="email">
            <a:extLst>
              <a:ext uri="{28A0092B-C50C-407E-A947-70E740481C1C}">
                <a14:useLocalDpi xmlns:a14="http://schemas.microsoft.com/office/drawing/2010/main"/>
              </a:ext>
            </a:extLst>
          </a:blip>
          <a:srcRect t="68602"/>
          <a:stretch>
            <a:fillRect/>
          </a:stretch>
        </p:blipFill>
        <p:spPr>
          <a:xfrm>
            <a:off x="169126" y="4744565"/>
            <a:ext cx="11853747" cy="1946077"/>
          </a:xfrm>
          <a:prstGeom prst="rect">
            <a:avLst/>
          </a:prstGeom>
        </p:spPr>
      </p:pic>
      <p:pic>
        <p:nvPicPr>
          <p:cNvPr id="3" name="Picture 2">
            <a:extLst>
              <a:ext uri="{FF2B5EF4-FFF2-40B4-BE49-F238E27FC236}">
                <a16:creationId xmlns:a16="http://schemas.microsoft.com/office/drawing/2014/main" id="{D668B6EF-AEF5-C152-C7A9-D4BAE976A255}"/>
              </a:ext>
            </a:extLst>
          </p:cNvPr>
          <p:cNvPicPr>
            <a:picLocks noChangeAspect="1"/>
          </p:cNvPicPr>
          <p:nvPr/>
        </p:nvPicPr>
        <p:blipFill>
          <a:blip r:embed="rId4" cstate="email">
            <a:extLst>
              <a:ext uri="{28A0092B-C50C-407E-A947-70E740481C1C}">
                <a14:useLocalDpi xmlns:a14="http://schemas.microsoft.com/office/drawing/2010/main"/>
              </a:ext>
            </a:extLst>
          </a:blip>
          <a:srcRect t="42898" b="25612"/>
          <a:stretch>
            <a:fillRect/>
          </a:stretch>
        </p:blipFill>
        <p:spPr bwMode="auto">
          <a:xfrm>
            <a:off x="169126" y="166611"/>
            <a:ext cx="11853747" cy="4577954"/>
          </a:xfrm>
          <a:prstGeom prst="rect">
            <a:avLst/>
          </a:prstGeom>
          <a:noFill/>
          <a:ln>
            <a:noFill/>
          </a:ln>
        </p:spPr>
      </p:pic>
      <p:pic>
        <p:nvPicPr>
          <p:cNvPr id="6" name="Picture 5">
            <a:extLst>
              <a:ext uri="{FF2B5EF4-FFF2-40B4-BE49-F238E27FC236}">
                <a16:creationId xmlns:a16="http://schemas.microsoft.com/office/drawing/2014/main" id="{ED1A101C-A557-D289-FB50-9D6C6B6C7B87}"/>
              </a:ext>
            </a:extLst>
          </p:cNvPr>
          <p:cNvPicPr>
            <a:picLocks noChangeAspect="1"/>
          </p:cNvPicPr>
          <p:nvPr/>
        </p:nvPicPr>
        <p:blipFill>
          <a:blip r:embed="rId4" cstate="email">
            <a:extLst>
              <a:ext uri="{28A0092B-C50C-407E-A947-70E740481C1C}">
                <a14:useLocalDpi xmlns:a14="http://schemas.microsoft.com/office/drawing/2010/main"/>
              </a:ext>
            </a:extLst>
          </a:blip>
          <a:srcRect t="87602"/>
          <a:stretch>
            <a:fillRect/>
          </a:stretch>
        </p:blipFill>
        <p:spPr bwMode="auto">
          <a:xfrm>
            <a:off x="1481071" y="576612"/>
            <a:ext cx="10031939" cy="1536823"/>
          </a:xfrm>
          <a:prstGeom prst="rect">
            <a:avLst/>
          </a:prstGeom>
          <a:noFill/>
          <a:ln>
            <a:noFill/>
          </a:ln>
        </p:spPr>
      </p:pic>
    </p:spTree>
    <p:extLst>
      <p:ext uri="{BB962C8B-B14F-4D97-AF65-F5344CB8AC3E}">
        <p14:creationId xmlns:p14="http://schemas.microsoft.com/office/powerpoint/2010/main" val="228398394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AdamMaster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TotalTime>
  <Words>2564</Words>
  <Application>Microsoft Office PowerPoint</Application>
  <PresentationFormat>Widescreen</PresentationFormat>
  <Paragraphs>328</Paragraphs>
  <Slides>33</Slides>
  <Notes>19</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2_Office Theme</vt:lpstr>
      <vt:lpstr>Apex</vt:lpstr>
      <vt:lpstr>AdamMaster01</vt:lpstr>
      <vt:lpstr>Carbon County Resource Council  2022-2024 Rock Creek  Water Quality Data Analysis </vt:lpstr>
      <vt:lpstr>Project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Quality - Patterns in Nature</vt:lpstr>
      <vt:lpstr>Water Quality - Patterns in Nature</vt:lpstr>
      <vt:lpstr>Water Quality - Patterns in Nature</vt:lpstr>
      <vt:lpstr>Nitrate Sources to Groundwater</vt:lpstr>
      <vt:lpstr>Septic Nitrogen Treatment</vt:lpstr>
      <vt:lpstr>PowerPoint Presentation</vt:lpstr>
      <vt:lpstr>Carbon County Resource Council  2022-2024 Rock Creek  Water Quality Data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Jawer, Gabrielle</dc:creator>
  <cp:lastModifiedBy>Sigler, W Adam</cp:lastModifiedBy>
  <cp:revision>20</cp:revision>
  <dcterms:created xsi:type="dcterms:W3CDTF">2025-12-03T16:58:30Z</dcterms:created>
  <dcterms:modified xsi:type="dcterms:W3CDTF">2025-12-12T21:33:30Z</dcterms:modified>
</cp:coreProperties>
</file>